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499" r:id="rId1"/>
  </p:sldMasterIdLst>
  <p:notesMasterIdLst>
    <p:notesMasterId r:id="rId66"/>
  </p:notesMasterIdLst>
  <p:handoutMasterIdLst>
    <p:handoutMasterId r:id="rId67"/>
  </p:handoutMasterIdLst>
  <p:sldIdLst>
    <p:sldId id="259" r:id="rId2"/>
    <p:sldId id="338" r:id="rId3"/>
    <p:sldId id="339" r:id="rId4"/>
    <p:sldId id="340" r:id="rId5"/>
    <p:sldId id="341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359" r:id="rId24"/>
    <p:sldId id="360" r:id="rId25"/>
    <p:sldId id="361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4" r:id="rId39"/>
    <p:sldId id="375" r:id="rId40"/>
    <p:sldId id="376" r:id="rId41"/>
    <p:sldId id="377" r:id="rId42"/>
    <p:sldId id="378" r:id="rId43"/>
    <p:sldId id="379" r:id="rId44"/>
    <p:sldId id="380" r:id="rId45"/>
    <p:sldId id="381" r:id="rId46"/>
    <p:sldId id="382" r:id="rId47"/>
    <p:sldId id="383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91" r:id="rId56"/>
    <p:sldId id="392" r:id="rId57"/>
    <p:sldId id="394" r:id="rId58"/>
    <p:sldId id="395" r:id="rId59"/>
    <p:sldId id="396" r:id="rId60"/>
    <p:sldId id="397" r:id="rId61"/>
    <p:sldId id="398" r:id="rId62"/>
    <p:sldId id="399" r:id="rId63"/>
    <p:sldId id="400" r:id="rId64"/>
    <p:sldId id="289" r:id="rId65"/>
  </p:sldIdLst>
  <p:sldSz cx="9144000" cy="6858000" type="screen4x3"/>
  <p:notesSz cx="6858000" cy="9144000"/>
  <p:embeddedFontLst>
    <p:embeddedFont>
      <p:font typeface="Cascadia Code" charset="0"/>
      <p:regular r:id="rId68"/>
      <p:bold r:id="rId69"/>
    </p:embeddedFont>
    <p:embeddedFont>
      <p:font typeface="Calibri" pitchFamily="34" charset="0"/>
      <p:regular r:id="rId70"/>
      <p:bold r:id="rId71"/>
      <p:italic r:id="rId72"/>
      <p:boldItalic r:id="rId73"/>
    </p:embeddedFont>
    <p:embeddedFont>
      <p:font typeface="Franklin Gothic Medium" pitchFamily="34" charset="0"/>
      <p:regular r:id="rId74"/>
      <p:italic r:id="rId75"/>
    </p:embeddedFont>
    <p:embeddedFont>
      <p:font typeface="Franklin Gothic Book" pitchFamily="34" charset="0"/>
      <p:regular r:id="rId76"/>
      <p:italic r:id="rId77"/>
    </p:embeddedFont>
    <p:embeddedFont>
      <p:font typeface="맑은 고딕" pitchFamily="50" charset="-127"/>
      <p:regular r:id="rId78"/>
      <p:bold r:id="rId7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917">
          <p15:clr>
            <a:srgbClr val="A4A3A4"/>
          </p15:clr>
        </p15:guide>
        <p15:guide id="2" pos="2879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snapVertSplitter="1" horzBarState="maximized">
    <p:restoredLeft sz="15418"/>
    <p:restoredTop sz="98776"/>
  </p:normalViewPr>
  <p:slideViewPr>
    <p:cSldViewPr snapToGrid="0" snapToObjects="1" showGuides="1">
      <p:cViewPr>
        <p:scale>
          <a:sx n="104" d="100"/>
          <a:sy n="104" d="100"/>
        </p:scale>
        <p:origin x="-804" y="60"/>
      </p:cViewPr>
      <p:guideLst>
        <p:guide orient="horz" pos="917"/>
        <p:guide pos="287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72" d="100"/>
          <a:sy n="72" d="100"/>
        </p:scale>
        <p:origin x="-3018" y="-108"/>
      </p:cViewPr>
      <p:guideLst>
        <p:guide orient="horz" pos="2874"/>
        <p:guide pos="214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22161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1027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19140000">
            <a:off x="817112" y="1730403"/>
            <a:ext cx="5648623" cy="1204306"/>
          </a:xfrm>
        </p:spPr>
        <p:txBody>
          <a:bodyPr bIns="9144"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9140000">
            <a:off x="1212277" y="2470925"/>
            <a:ext cx="6511131" cy="329259"/>
          </a:xfrm>
        </p:spPr>
        <p:txBody>
          <a:bodyPr tIns="9144">
            <a:normAutofit/>
          </a:bodyPr>
          <a:lstStyle>
            <a:lvl1pPr marL="0" indent="0" algn="l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6B51-35A1-4BFA-9A5B-E97EE0A3EC4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fld id="{433233DE-6462-48D9-A354-E82045D699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46783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46783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만">
  <p:cSld name="1_제목만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0" y="2674469"/>
            <a:ext cx="9144000" cy="7540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4400" b="1" dirty="0">
                <a:solidFill>
                  <a:srgbClr val="3A3C84"/>
                </a:solidFill>
                <a:latin typeface="맑은 고딕"/>
                <a:ea typeface="+mn-ea"/>
                <a:cs typeface="+mn-cs"/>
              </a:rPr>
              <a:t>Thank you!</a:t>
            </a:r>
          </a:p>
        </p:txBody>
      </p:sp>
      <p:sp>
        <p:nvSpPr>
          <p:cNvPr id="9" name="Coypyright ⓒ 2022 Sehong Park…"/>
          <p:cNvSpPr txBox="1"/>
          <p:nvPr userDrawn="1"/>
        </p:nvSpPr>
        <p:spPr>
          <a:xfrm>
            <a:off x="0" y="5800416"/>
            <a:ext cx="9144000" cy="1057584"/>
          </a:xfrm>
          <a:prstGeom prst="rect">
            <a:avLst/>
          </a:prstGeom>
          <a:solidFill>
            <a:schemeClr val="lt1"/>
          </a:solidFill>
          <a:ln w="12700">
            <a:miter/>
          </a:ln>
        </p:spPr>
        <p:txBody>
          <a:bodyPr wrap="square" lIns="71437" tIns="71437" rIns="71437" bIns="71437" anchor="ctr">
            <a:noAutofit/>
          </a:bodyPr>
          <a:lstStyle/>
          <a:p>
            <a:pPr algn="ctr">
              <a:defRPr>
                <a:solidFill>
                  <a:srgbClr val="F2F2F2"/>
                </a:solidFill>
              </a:defRPr>
            </a:pPr>
            <a:endParaRPr lang="ko-KR" altLang="en-US" dirty="0">
              <a:solidFill>
                <a:srgbClr val="3A3C84"/>
              </a:solidFill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제목 개체 틀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직사각형 6"/>
          <p:cNvSpPr/>
          <p:nvPr userDrawn="1"/>
        </p:nvSpPr>
        <p:spPr>
          <a:xfrm>
            <a:off x="0" y="979488"/>
            <a:ext cx="9144000" cy="1147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>
          <a:xfrm>
            <a:off x="-2380" y="-925"/>
            <a:ext cx="9146380" cy="6858925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2002901">
                <a:moveTo>
                  <a:pt x="0" y="2002901"/>
                </a:moveTo>
                <a:lnTo>
                  <a:pt x="2836585" y="0"/>
                </a:lnTo>
                <a:lnTo>
                  <a:pt x="3352800" y="270"/>
                </a:lnTo>
                <a:lnTo>
                  <a:pt x="3352800" y="2002901"/>
                </a:lnTo>
                <a:lnTo>
                  <a:pt x="0" y="200290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Triangle 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819399" y="1726737"/>
            <a:ext cx="5650992" cy="1207509"/>
          </a:xfrm>
        </p:spPr>
        <p:txBody>
          <a:bodyPr bIns="9144" anchor="b"/>
          <a:lstStyle>
            <a:lvl1pPr algn="l">
              <a:defRPr kumimoji="0" lang="en-US" sz="32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 rot="19140000">
            <a:off x="1216152" y="2468304"/>
            <a:ext cx="6510528" cy="329184"/>
          </a:xfrm>
        </p:spPr>
        <p:txBody>
          <a:bodyPr anchor="t">
            <a:normAutofit/>
          </a:bodyPr>
          <a:lstStyle>
            <a:lvl1pPr marL="0" indent="0">
              <a:buNone/>
              <a:defRPr kumimoji="0" lang="en-US" sz="1400" b="0" i="0" u="none" strike="noStrike" kern="1200" cap="all" spc="40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6B51-35A1-4BFA-9A5B-E97EE0A3EC4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fld id="{433233DE-6462-48D9-A354-E82045D69918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016" y="1097280"/>
            <a:ext cx="3200400" cy="371246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9150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0016" y="1097280"/>
            <a:ext cx="3200400" cy="548640"/>
          </a:xfrm>
        </p:spPr>
        <p:txBody>
          <a:bodyPr anchor="b">
            <a:normAutofit/>
          </a:bodyPr>
          <a:lstStyle>
            <a:lvl1pPr marL="0" indent="0">
              <a:buNone/>
              <a:defRPr lang="en-US" sz="1400" b="0" kern="1200" cap="all" spc="400" baseline="0" dirty="0" smtClean="0">
                <a:solidFill>
                  <a:schemeClr val="tx1"/>
                </a:solidFill>
                <a:latin typeface="+mn-lt"/>
                <a:ea typeface="+mj-ea"/>
                <a:cs typeface="Tunga" pitchFamily="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0016" y="1701848"/>
            <a:ext cx="3200400" cy="31089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966B51-35A1-4BFA-9A5B-E97EE0A3EC45}" type="datetimeFigureOut">
              <a:rPr lang="ko-KR" altLang="en-US" smtClean="0"/>
              <a:t>2023-04-03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ight Triangle 16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Triangle 17"/>
          <p:cNvSpPr/>
          <p:nvPr/>
        </p:nvSpPr>
        <p:spPr>
          <a:xfrm rot="5400000">
            <a:off x="433389" y="-433387"/>
            <a:ext cx="6858000" cy="7724778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784930" y="1576103"/>
            <a:ext cx="5212080" cy="1089427"/>
          </a:xfrm>
        </p:spPr>
        <p:txBody>
          <a:bodyPr bIns="0" anchor="b"/>
          <a:lstStyle>
            <a:lvl1pPr algn="l">
              <a:defRPr kumimoji="0" lang="en-US" sz="2800" b="0" i="0" u="none" strike="noStrike" kern="1200" cap="all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49552" y="2618912"/>
            <a:ext cx="3807779" cy="332468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297954" y="2253385"/>
            <a:ext cx="5794760" cy="623314"/>
          </a:xfrm>
        </p:spPr>
        <p:txBody>
          <a:bodyPr>
            <a:normAutofit/>
          </a:bodyPr>
          <a:lstStyle>
            <a:lvl1pPr marL="0" indent="0">
              <a:buNone/>
              <a:defRPr lang="en-US" sz="1400" b="1" kern="1200" dirty="0" smtClean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  <a:ln>
            <a:solidFill>
              <a:schemeClr val="tx2"/>
            </a:solidFill>
          </a:ln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/>
          <p:cNvSpPr>
            <a:spLocks noGrp="1"/>
          </p:cNvSpPr>
          <p:nvPr>
            <p:ph type="pic" sz="quarter" idx="14"/>
          </p:nvPr>
        </p:nvSpPr>
        <p:spPr>
          <a:xfrm>
            <a:off x="2028825" y="0"/>
            <a:ext cx="7115175" cy="6858000"/>
          </a:xfrm>
          <a:custGeom>
            <a:avLst/>
            <a:gdLst>
              <a:gd name="connsiteX0" fmla="*/ 0 w 7104888"/>
              <a:gd name="connsiteY0" fmla="*/ 0 h 6858000"/>
              <a:gd name="connsiteX1" fmla="*/ 7104888 w 7104888"/>
              <a:gd name="connsiteY1" fmla="*/ 0 h 6858000"/>
              <a:gd name="connsiteX2" fmla="*/ 7104888 w 7104888"/>
              <a:gd name="connsiteY2" fmla="*/ 6858000 h 6858000"/>
              <a:gd name="connsiteX3" fmla="*/ 0 w 7104888"/>
              <a:gd name="connsiteY3" fmla="*/ 6858000 h 6858000"/>
              <a:gd name="connsiteX4" fmla="*/ 0 w 7104888"/>
              <a:gd name="connsiteY4" fmla="*/ 0 h 6858000"/>
              <a:gd name="connsiteX0" fmla="*/ 0 w 7104888"/>
              <a:gd name="connsiteY0" fmla="*/ 0 h 6858000"/>
              <a:gd name="connsiteX1" fmla="*/ 5695188 w 7104888"/>
              <a:gd name="connsiteY1" fmla="*/ 0 h 6858000"/>
              <a:gd name="connsiteX2" fmla="*/ 7104888 w 7104888"/>
              <a:gd name="connsiteY2" fmla="*/ 0 h 6858000"/>
              <a:gd name="connsiteX3" fmla="*/ 7104888 w 7104888"/>
              <a:gd name="connsiteY3" fmla="*/ 6858000 h 6858000"/>
              <a:gd name="connsiteX4" fmla="*/ 0 w 7104888"/>
              <a:gd name="connsiteY4" fmla="*/ 6858000 h 6858000"/>
              <a:gd name="connsiteX5" fmla="*/ 0 w 7104888"/>
              <a:gd name="connsiteY5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0287 w 7115175"/>
              <a:gd name="connsiteY4" fmla="*/ 6858000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10287 w 7115175"/>
              <a:gd name="connsiteY5" fmla="*/ 6858000 h 6858000"/>
              <a:gd name="connsiteX6" fmla="*/ 0 w 7115175"/>
              <a:gd name="connsiteY6" fmla="*/ 5048250 h 6858000"/>
              <a:gd name="connsiteX7" fmla="*/ 10287 w 7115175"/>
              <a:gd name="connsiteY7" fmla="*/ 0 h 6858000"/>
              <a:gd name="connsiteX0" fmla="*/ 10287 w 7115175"/>
              <a:gd name="connsiteY0" fmla="*/ 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  <a:gd name="connsiteX6" fmla="*/ 10287 w 7115175"/>
              <a:gd name="connsiteY6" fmla="*/ 0 h 6858000"/>
              <a:gd name="connsiteX0" fmla="*/ 0 w 7115175"/>
              <a:gd name="connsiteY0" fmla="*/ 5048250 h 6858000"/>
              <a:gd name="connsiteX1" fmla="*/ 5705475 w 7115175"/>
              <a:gd name="connsiteY1" fmla="*/ 0 h 6858000"/>
              <a:gd name="connsiteX2" fmla="*/ 7115175 w 7115175"/>
              <a:gd name="connsiteY2" fmla="*/ 0 h 6858000"/>
              <a:gd name="connsiteX3" fmla="*/ 7115175 w 7115175"/>
              <a:gd name="connsiteY3" fmla="*/ 6858000 h 6858000"/>
              <a:gd name="connsiteX4" fmla="*/ 1533526 w 7115175"/>
              <a:gd name="connsiteY4" fmla="*/ 6848475 h 6858000"/>
              <a:gd name="connsiteX5" fmla="*/ 0 w 7115175"/>
              <a:gd name="connsiteY5" fmla="*/ 50482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5175" h="6858000">
                <a:moveTo>
                  <a:pt x="0" y="5048250"/>
                </a:moveTo>
                <a:lnTo>
                  <a:pt x="5705475" y="0"/>
                </a:lnTo>
                <a:lnTo>
                  <a:pt x="7115175" y="0"/>
                </a:lnTo>
                <a:lnTo>
                  <a:pt x="7115175" y="6858000"/>
                </a:lnTo>
                <a:lnTo>
                  <a:pt x="1533526" y="6848475"/>
                </a:lnTo>
                <a:lnTo>
                  <a:pt x="0" y="50482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</p:spPr>
        <p:txBody>
          <a:bodyPr rIns="182880" anchor="ctr"/>
          <a:lstStyle>
            <a:lvl1pPr algn="r">
              <a:defRPr/>
            </a:lvl1pPr>
          </a:lstStyle>
          <a:p>
            <a:r>
              <a:rPr lang="ko-KR" altLang="en-US" dirty="0" smtClean="0"/>
              <a:t>그림을 추가하려면 아이콘을 클릭하십시오</a:t>
            </a:r>
            <a:endParaRPr lang="en-US" dirty="0"/>
          </a:p>
        </p:txBody>
      </p:sp>
      <p:sp>
        <p:nvSpPr>
          <p:cNvPr id="9" name="Right Triangle 8"/>
          <p:cNvSpPr/>
          <p:nvPr/>
        </p:nvSpPr>
        <p:spPr>
          <a:xfrm>
            <a:off x="0" y="2647950"/>
            <a:ext cx="3571875" cy="421005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9"/>
          <p:cNvSpPr/>
          <p:nvPr/>
        </p:nvSpPr>
        <p:spPr>
          <a:xfrm>
            <a:off x="0" y="5048250"/>
            <a:ext cx="3571875" cy="1809750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1809750 h 1809750"/>
              <a:gd name="connsiteX1" fmla="*/ 1895475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  <a:gd name="connsiteX0" fmla="*/ 0 w 3571875"/>
              <a:gd name="connsiteY0" fmla="*/ 1809750 h 1809750"/>
              <a:gd name="connsiteX1" fmla="*/ 2038350 w 3571875"/>
              <a:gd name="connsiteY1" fmla="*/ 0 h 1809750"/>
              <a:gd name="connsiteX2" fmla="*/ 3571875 w 3571875"/>
              <a:gd name="connsiteY2" fmla="*/ 1809750 h 1809750"/>
              <a:gd name="connsiteX3" fmla="*/ 0 w 3571875"/>
              <a:gd name="connsiteY3" fmla="*/ 1809750 h 180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71875" h="1809750">
                <a:moveTo>
                  <a:pt x="0" y="1809750"/>
                </a:moveTo>
                <a:lnTo>
                  <a:pt x="2038350" y="0"/>
                </a:lnTo>
                <a:lnTo>
                  <a:pt x="3571875" y="1809750"/>
                </a:lnTo>
                <a:lnTo>
                  <a:pt x="0" y="1809750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9140000">
            <a:off x="671197" y="1717501"/>
            <a:ext cx="5486400" cy="867444"/>
          </a:xfrm>
        </p:spPr>
        <p:txBody>
          <a:bodyPr anchor="b"/>
          <a:lstStyle>
            <a:lvl1pPr algn="l">
              <a:defRPr sz="2800" b="0">
                <a:latin typeface="+mj-lt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 rot="19140000">
            <a:off x="1143479" y="2180529"/>
            <a:ext cx="6096545" cy="740664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>
          <a:xfrm>
            <a:off x="-2382" y="5050633"/>
            <a:ext cx="3574257" cy="1807368"/>
          </a:xfrm>
          <a:custGeom>
            <a:avLst/>
            <a:gdLst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3571875 w 3571875"/>
              <a:gd name="connsiteY2" fmla="*/ 4210050 h 4210050"/>
              <a:gd name="connsiteX3" fmla="*/ 0 w 3571875"/>
              <a:gd name="connsiteY3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883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050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281238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28825 w 3571875"/>
              <a:gd name="connsiteY2" fmla="*/ 2393157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76450 w 3571875"/>
              <a:gd name="connsiteY2" fmla="*/ 2274094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245519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4210050 h 4210050"/>
              <a:gd name="connsiteX1" fmla="*/ 0 w 3571875"/>
              <a:gd name="connsiteY1" fmla="*/ 0 h 4210050"/>
              <a:gd name="connsiteX2" fmla="*/ 2038350 w 3571875"/>
              <a:gd name="connsiteY2" fmla="*/ 2405063 h 4210050"/>
              <a:gd name="connsiteX3" fmla="*/ 3571875 w 3571875"/>
              <a:gd name="connsiteY3" fmla="*/ 4210050 h 4210050"/>
              <a:gd name="connsiteX4" fmla="*/ 0 w 3571875"/>
              <a:gd name="connsiteY4" fmla="*/ 4210050 h 4210050"/>
              <a:gd name="connsiteX0" fmla="*/ 0 w 3571875"/>
              <a:gd name="connsiteY0" fmla="*/ 2433637 h 2433637"/>
              <a:gd name="connsiteX1" fmla="*/ 257175 w 3571875"/>
              <a:gd name="connsiteY1" fmla="*/ 0 h 2433637"/>
              <a:gd name="connsiteX2" fmla="*/ 2038350 w 3571875"/>
              <a:gd name="connsiteY2" fmla="*/ 628650 h 2433637"/>
              <a:gd name="connsiteX3" fmla="*/ 3571875 w 3571875"/>
              <a:gd name="connsiteY3" fmla="*/ 2433637 h 2433637"/>
              <a:gd name="connsiteX4" fmla="*/ 0 w 3571875"/>
              <a:gd name="connsiteY4" fmla="*/ 2433637 h 2433637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24051 w 3574257"/>
              <a:gd name="connsiteY2" fmla="*/ 30718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40682 w 3574257"/>
              <a:gd name="connsiteY2" fmla="*/ 450057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9749 h 1809749"/>
              <a:gd name="connsiteX1" fmla="*/ 0 w 3574257"/>
              <a:gd name="connsiteY1" fmla="*/ 2381 h 1809749"/>
              <a:gd name="connsiteX2" fmla="*/ 2038351 w 3574257"/>
              <a:gd name="connsiteY2" fmla="*/ 0 h 1809749"/>
              <a:gd name="connsiteX3" fmla="*/ 3574257 w 3574257"/>
              <a:gd name="connsiteY3" fmla="*/ 1809749 h 1809749"/>
              <a:gd name="connsiteX4" fmla="*/ 2382 w 3574257"/>
              <a:gd name="connsiteY4" fmla="*/ 1809749 h 1809749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657351 w 3574257"/>
              <a:gd name="connsiteY2" fmla="*/ 2309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0732 w 3574257"/>
              <a:gd name="connsiteY2" fmla="*/ 238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774032 w 3574257"/>
              <a:gd name="connsiteY2" fmla="*/ 161925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969294 w 3574257"/>
              <a:gd name="connsiteY2" fmla="*/ 21432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1819275 w 3574257"/>
              <a:gd name="connsiteY2" fmla="*/ 200026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  <a:gd name="connsiteX0" fmla="*/ 2382 w 3574257"/>
              <a:gd name="connsiteY0" fmla="*/ 1807368 h 1807368"/>
              <a:gd name="connsiteX1" fmla="*/ 0 w 3574257"/>
              <a:gd name="connsiteY1" fmla="*/ 0 h 1807368"/>
              <a:gd name="connsiteX2" fmla="*/ 2045494 w 3574257"/>
              <a:gd name="connsiteY2" fmla="*/ 1 h 1807368"/>
              <a:gd name="connsiteX3" fmla="*/ 3574257 w 3574257"/>
              <a:gd name="connsiteY3" fmla="*/ 1807368 h 1807368"/>
              <a:gd name="connsiteX4" fmla="*/ 2382 w 3574257"/>
              <a:gd name="connsiteY4" fmla="*/ 1807368 h 180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74257" h="1807368">
                <a:moveTo>
                  <a:pt x="2382" y="1807368"/>
                </a:moveTo>
                <a:lnTo>
                  <a:pt x="0" y="0"/>
                </a:lnTo>
                <a:lnTo>
                  <a:pt x="2045494" y="1"/>
                </a:lnTo>
                <a:lnTo>
                  <a:pt x="3574257" y="1807368"/>
                </a:lnTo>
                <a:lnTo>
                  <a:pt x="2382" y="180736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-2380" y="5051292"/>
            <a:ext cx="9146380" cy="1806709"/>
          </a:xfrm>
          <a:custGeom>
            <a:avLst/>
            <a:gdLst>
              <a:gd name="connsiteX0" fmla="*/ 0 w 3350419"/>
              <a:gd name="connsiteY0" fmla="*/ 2081213 h 2083594"/>
              <a:gd name="connsiteX1" fmla="*/ 3031331 w 3350419"/>
              <a:gd name="connsiteY1" fmla="*/ 0 h 2083594"/>
              <a:gd name="connsiteX2" fmla="*/ 3350419 w 3350419"/>
              <a:gd name="connsiteY2" fmla="*/ 80963 h 2083594"/>
              <a:gd name="connsiteX3" fmla="*/ 3350419 w 3350419"/>
              <a:gd name="connsiteY3" fmla="*/ 2083594 h 2083594"/>
              <a:gd name="connsiteX4" fmla="*/ 0 w 3350419"/>
              <a:gd name="connsiteY4" fmla="*/ 2081213 h 2083594"/>
              <a:gd name="connsiteX0" fmla="*/ 0 w 3112294"/>
              <a:gd name="connsiteY0" fmla="*/ 2019301 h 2083594"/>
              <a:gd name="connsiteX1" fmla="*/ 2793206 w 3112294"/>
              <a:gd name="connsiteY1" fmla="*/ 0 h 2083594"/>
              <a:gd name="connsiteX2" fmla="*/ 3112294 w 3112294"/>
              <a:gd name="connsiteY2" fmla="*/ 80963 h 2083594"/>
              <a:gd name="connsiteX3" fmla="*/ 3112294 w 3112294"/>
              <a:gd name="connsiteY3" fmla="*/ 2083594 h 2083594"/>
              <a:gd name="connsiteX4" fmla="*/ 0 w 3112294"/>
              <a:gd name="connsiteY4" fmla="*/ 2019301 h 2083594"/>
              <a:gd name="connsiteX0" fmla="*/ 0 w 3345656"/>
              <a:gd name="connsiteY0" fmla="*/ 2097882 h 2097882"/>
              <a:gd name="connsiteX1" fmla="*/ 3026568 w 3345656"/>
              <a:gd name="connsiteY1" fmla="*/ 0 h 2097882"/>
              <a:gd name="connsiteX2" fmla="*/ 3345656 w 3345656"/>
              <a:gd name="connsiteY2" fmla="*/ 80963 h 2097882"/>
              <a:gd name="connsiteX3" fmla="*/ 3345656 w 3345656"/>
              <a:gd name="connsiteY3" fmla="*/ 2083594 h 2097882"/>
              <a:gd name="connsiteX4" fmla="*/ 0 w 3345656"/>
              <a:gd name="connsiteY4" fmla="*/ 2097882 h 2097882"/>
              <a:gd name="connsiteX0" fmla="*/ 0 w 2800350"/>
              <a:gd name="connsiteY0" fmla="*/ 1935957 h 2083594"/>
              <a:gd name="connsiteX1" fmla="*/ 2481262 w 2800350"/>
              <a:gd name="connsiteY1" fmla="*/ 0 h 2083594"/>
              <a:gd name="connsiteX2" fmla="*/ 2800350 w 2800350"/>
              <a:gd name="connsiteY2" fmla="*/ 80963 h 2083594"/>
              <a:gd name="connsiteX3" fmla="*/ 2800350 w 2800350"/>
              <a:gd name="connsiteY3" fmla="*/ 2083594 h 2083594"/>
              <a:gd name="connsiteX4" fmla="*/ 0 w 2800350"/>
              <a:gd name="connsiteY4" fmla="*/ 1935957 h 2083594"/>
              <a:gd name="connsiteX0" fmla="*/ 0 w 3352800"/>
              <a:gd name="connsiteY0" fmla="*/ 2083594 h 2083594"/>
              <a:gd name="connsiteX1" fmla="*/ 3033712 w 3352800"/>
              <a:gd name="connsiteY1" fmla="*/ 0 h 2083594"/>
              <a:gd name="connsiteX2" fmla="*/ 3352800 w 3352800"/>
              <a:gd name="connsiteY2" fmla="*/ 80963 h 2083594"/>
              <a:gd name="connsiteX3" fmla="*/ 3352800 w 3352800"/>
              <a:gd name="connsiteY3" fmla="*/ 2083594 h 2083594"/>
              <a:gd name="connsiteX4" fmla="*/ 0 w 3352800"/>
              <a:gd name="connsiteY4" fmla="*/ 2083594 h 2083594"/>
              <a:gd name="connsiteX0" fmla="*/ 0 w 3352800"/>
              <a:gd name="connsiteY0" fmla="*/ 2002631 h 2002631"/>
              <a:gd name="connsiteX1" fmla="*/ 3033712 w 3352800"/>
              <a:gd name="connsiteY1" fmla="*/ 15716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988469 w 3352800"/>
              <a:gd name="connsiteY1" fmla="*/ 59530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3966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45314 w 3352800"/>
              <a:gd name="connsiteY1" fmla="*/ 1224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34839 w 3352800"/>
              <a:gd name="connsiteY1" fmla="*/ 425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631 h 2002631"/>
              <a:gd name="connsiteX1" fmla="*/ 2875865 w 3352800"/>
              <a:gd name="connsiteY1" fmla="*/ 81782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2002901 h 2002901"/>
              <a:gd name="connsiteX1" fmla="*/ 2836585 w 3352800"/>
              <a:gd name="connsiteY1" fmla="*/ 0 h 2002901"/>
              <a:gd name="connsiteX2" fmla="*/ 3352800 w 3352800"/>
              <a:gd name="connsiteY2" fmla="*/ 270 h 2002901"/>
              <a:gd name="connsiteX3" fmla="*/ 3352800 w 3352800"/>
              <a:gd name="connsiteY3" fmla="*/ 2002901 h 2002901"/>
              <a:gd name="connsiteX4" fmla="*/ 0 w 3352800"/>
              <a:gd name="connsiteY4" fmla="*/ 2002901 h 2002901"/>
              <a:gd name="connsiteX0" fmla="*/ 0 w 3352800"/>
              <a:gd name="connsiteY0" fmla="*/ 2002631 h 2002631"/>
              <a:gd name="connsiteX1" fmla="*/ 754045 w 3352800"/>
              <a:gd name="connsiteY1" fmla="*/ 1468326 h 2002631"/>
              <a:gd name="connsiteX2" fmla="*/ 3352800 w 3352800"/>
              <a:gd name="connsiteY2" fmla="*/ 0 h 2002631"/>
              <a:gd name="connsiteX3" fmla="*/ 3352800 w 3352800"/>
              <a:gd name="connsiteY3" fmla="*/ 2002631 h 2002631"/>
              <a:gd name="connsiteX4" fmla="*/ 0 w 3352800"/>
              <a:gd name="connsiteY4" fmla="*/ 2002631 h 2002631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34305 h 534305"/>
              <a:gd name="connsiteX1" fmla="*/ 754045 w 3352800"/>
              <a:gd name="connsiteY1" fmla="*/ 0 h 534305"/>
              <a:gd name="connsiteX2" fmla="*/ 3352800 w 3352800"/>
              <a:gd name="connsiteY2" fmla="*/ 7687 h 534305"/>
              <a:gd name="connsiteX3" fmla="*/ 3352800 w 3352800"/>
              <a:gd name="connsiteY3" fmla="*/ 534305 h 534305"/>
              <a:gd name="connsiteX4" fmla="*/ 0 w 3352800"/>
              <a:gd name="connsiteY4" fmla="*/ 534305 h 534305"/>
              <a:gd name="connsiteX0" fmla="*/ 0 w 3352800"/>
              <a:gd name="connsiteY0" fmla="*/ 526618 h 526618"/>
              <a:gd name="connsiteX1" fmla="*/ 980611 w 3352800"/>
              <a:gd name="connsiteY1" fmla="*/ 9368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6888 h 526888"/>
              <a:gd name="connsiteX1" fmla="*/ 744735 w 3352800"/>
              <a:gd name="connsiteY1" fmla="*/ 0 h 526888"/>
              <a:gd name="connsiteX2" fmla="*/ 3352800 w 3352800"/>
              <a:gd name="connsiteY2" fmla="*/ 270 h 526888"/>
              <a:gd name="connsiteX3" fmla="*/ 3352800 w 3352800"/>
              <a:gd name="connsiteY3" fmla="*/ 526888 h 526888"/>
              <a:gd name="connsiteX4" fmla="*/ 0 w 3352800"/>
              <a:gd name="connsiteY4" fmla="*/ 526888 h 526888"/>
              <a:gd name="connsiteX0" fmla="*/ 0 w 3352800"/>
              <a:gd name="connsiteY0" fmla="*/ 526618 h 526618"/>
              <a:gd name="connsiteX1" fmla="*/ 811948 w 3352800"/>
              <a:gd name="connsiteY1" fmla="*/ 60921 h 526618"/>
              <a:gd name="connsiteX2" fmla="*/ 3352800 w 3352800"/>
              <a:gd name="connsiteY2" fmla="*/ 0 h 526618"/>
              <a:gd name="connsiteX3" fmla="*/ 3352800 w 3352800"/>
              <a:gd name="connsiteY3" fmla="*/ 526618 h 526618"/>
              <a:gd name="connsiteX4" fmla="*/ 0 w 3352800"/>
              <a:gd name="connsiteY4" fmla="*/ 526618 h 526618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966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241069 w 3352800"/>
              <a:gd name="connsiteY2" fmla="*/ 94144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584 h 527584"/>
              <a:gd name="connsiteX1" fmla="*/ 751718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  <a:gd name="connsiteX0" fmla="*/ 0 w 3352800"/>
              <a:gd name="connsiteY0" fmla="*/ 527313 h 527313"/>
              <a:gd name="connsiteX1" fmla="*/ 900984 w 3352800"/>
              <a:gd name="connsiteY1" fmla="*/ 97774 h 527313"/>
              <a:gd name="connsiteX2" fmla="*/ 3352800 w 3352800"/>
              <a:gd name="connsiteY2" fmla="*/ 0 h 527313"/>
              <a:gd name="connsiteX3" fmla="*/ 3352800 w 3352800"/>
              <a:gd name="connsiteY3" fmla="*/ 527313 h 527313"/>
              <a:gd name="connsiteX4" fmla="*/ 0 w 3352800"/>
              <a:gd name="connsiteY4" fmla="*/ 527313 h 527313"/>
              <a:gd name="connsiteX0" fmla="*/ 0 w 3352800"/>
              <a:gd name="connsiteY0" fmla="*/ 527584 h 527584"/>
              <a:gd name="connsiteX1" fmla="*/ 748227 w 3352800"/>
              <a:gd name="connsiteY1" fmla="*/ 0 h 527584"/>
              <a:gd name="connsiteX2" fmla="*/ 3352800 w 3352800"/>
              <a:gd name="connsiteY2" fmla="*/ 271 h 527584"/>
              <a:gd name="connsiteX3" fmla="*/ 3352800 w 3352800"/>
              <a:gd name="connsiteY3" fmla="*/ 527584 h 527584"/>
              <a:gd name="connsiteX4" fmla="*/ 0 w 3352800"/>
              <a:gd name="connsiteY4" fmla="*/ 527584 h 527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52800" h="527584">
                <a:moveTo>
                  <a:pt x="0" y="527584"/>
                </a:moveTo>
                <a:lnTo>
                  <a:pt x="748227" y="0"/>
                </a:lnTo>
                <a:lnTo>
                  <a:pt x="3352800" y="271"/>
                </a:lnTo>
                <a:lnTo>
                  <a:pt x="3352800" y="527584"/>
                </a:lnTo>
                <a:lnTo>
                  <a:pt x="0" y="527584"/>
                </a:lnTo>
                <a:close/>
              </a:path>
            </a:pathLst>
          </a:cu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365760"/>
            <a:ext cx="752094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100628"/>
            <a:ext cx="7520940" cy="3579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9140000">
            <a:off x="201168" y="5870448"/>
            <a:ext cx="2176272" cy="2011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2023-04-03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17514" y="6285122"/>
            <a:ext cx="4724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rgbClr val="FFFFFF"/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500" r:id="rId1"/>
    <p:sldLayoutId id="2147484501" r:id="rId2"/>
    <p:sldLayoutId id="2147484502" r:id="rId3"/>
    <p:sldLayoutId id="2147484503" r:id="rId4"/>
    <p:sldLayoutId id="2147484504" r:id="rId5"/>
    <p:sldLayoutId id="2147484505" r:id="rId6"/>
    <p:sldLayoutId id="2147484507" r:id="rId7"/>
    <p:sldLayoutId id="2147484508" r:id="rId8"/>
    <p:sldLayoutId id="2147484509" r:id="rId9"/>
    <p:sldLayoutId id="2147484510" r:id="rId10"/>
    <p:sldLayoutId id="2147484511" r:id="rId11"/>
    <p:sldLayoutId id="2147484463" r:id="rId12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28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ts val="800"/>
        </a:spcBef>
        <a:buFont typeface="Arial" pitchFamily="34" charset="0"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1737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30936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859536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" indent="-173736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3533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581912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792224" indent="-164592" algn="l" defTabSz="914400" rtl="0" eaLnBrk="1" latinLnBrk="1" hangingPunct="1">
        <a:spcBef>
          <a:spcPts val="300"/>
        </a:spcBef>
        <a:buClr>
          <a:schemeClr val="accent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/>
              <a:t>01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머신러닝이란</a:t>
            </a:r>
            <a:r>
              <a:rPr lang="en-US" altLang="ko-KR"/>
              <a:t>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머신러닝(machine learning) </a:t>
            </a:r>
            <a:r>
              <a:rPr lang="en-US" altLang="ko-KR"/>
              <a:t>:</a:t>
            </a:r>
            <a:r>
              <a:rPr lang="ko-KR" altLang="en-US"/>
              <a:t> 데이터를 컴퓨터에 학습시켜 그 패턴과 규칙을 컴퓨터가 스스로 학습하도록 만드는 기술</a:t>
            </a:r>
          </a:p>
          <a:p>
            <a:pPr lvl="2">
              <a:defRPr/>
            </a:pPr>
            <a:r>
              <a:rPr lang="ko-KR" altLang="en-US"/>
              <a:t>이전에는 사람이 지식을 직접 데이터베이스화한 후 컴퓨터가 처리하도록 프로그램으로 만듦</a:t>
            </a:r>
          </a:p>
          <a:p>
            <a:pPr lvl="2">
              <a:defRPr/>
            </a:pPr>
            <a:r>
              <a:rPr lang="ko-KR" altLang="en-US"/>
              <a:t>머신러닝은 데이터를 분류하는 수학적 모델을 프로그래밍하여</a:t>
            </a:r>
            <a:r>
              <a:rPr lang="en-US" altLang="ko-KR"/>
              <a:t>,</a:t>
            </a:r>
            <a:r>
              <a:rPr lang="ko-KR" altLang="en-US"/>
              <a:t> 데이터만 입력하면 이미 만들어진 수학 모델이 규칙으로 적용되어 여러 문제를 풀 수 있음</a:t>
            </a:r>
          </a:p>
          <a:p>
            <a:pPr marL="1142790" lvl="1" indent="-39984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§"/>
              <a:defRPr/>
            </a:pPr>
            <a:r>
              <a:rPr lang="ko-KR" altLang="en-US"/>
              <a:t>딥러닝(deep learning) </a:t>
            </a:r>
            <a:r>
              <a:rPr lang="en-US" altLang="ko-KR"/>
              <a:t>:</a:t>
            </a:r>
            <a:r>
              <a:rPr lang="ko-KR" altLang="en-US"/>
              <a:t> 머신러닝 기법 중 </a:t>
            </a:r>
            <a:r>
              <a:rPr kumimoji="0" lang="ko-KR" altLang="en-US" b="0" i="0" u="none" strike="noStrike" kern="1200" cap="none" spc="0" normalizeH="0" baseline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신경망(neural network)을 기반으로 </a:t>
            </a:r>
            <a:r>
              <a:rPr lang="ko-KR" altLang="en-US"/>
              <a:t>사물이나 데이터를 군집화하거나 분류하는 데 사용하는 기술</a:t>
            </a:r>
          </a:p>
          <a:p>
            <a:pPr lvl="2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10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3.2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통계학적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머신러닝과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b="1" i="0" u="none" strike="noStrike" kern="1200" cap="none" spc="0" normalizeH="0" baseline="0" dirty="0" err="1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딥러닝</a:t>
            </a:r>
            <a:endParaRPr kumimoji="0" lang="ko-KR" altLang="en-US" b="1" i="0" u="none" strike="noStrike" kern="1200" cap="none" spc="0" normalizeH="0" baseline="0" dirty="0">
              <a:solidFill>
                <a:srgbClr val="215C88"/>
              </a:solidFill>
              <a:effectLst/>
              <a:latin typeface="맑은 고딕"/>
              <a:ea typeface="맑은 고딕"/>
              <a:cs typeface="맑은 고딕"/>
            </a:endParaRPr>
          </a:p>
          <a:p>
            <a:pPr lvl="1">
              <a:defRPr/>
            </a:pPr>
            <a:r>
              <a:rPr lang="ko-KR" altLang="en-US" dirty="0" err="1"/>
              <a:t>딥러닝이</a:t>
            </a:r>
            <a:r>
              <a:rPr lang="ko-KR" altLang="en-US" dirty="0"/>
              <a:t> 급속도로 발전함에 따라 </a:t>
            </a:r>
            <a:r>
              <a:rPr lang="ko-KR" altLang="en-US" dirty="0" smtClean="0"/>
              <a:t>전통적 </a:t>
            </a:r>
            <a:r>
              <a:rPr lang="ko-KR" altLang="en-US" dirty="0" err="1"/>
              <a:t>머신러닝과</a:t>
            </a:r>
            <a:r>
              <a:rPr lang="ko-KR" altLang="en-US" dirty="0"/>
              <a:t> 최근 많이 사용되는 </a:t>
            </a:r>
            <a:r>
              <a:rPr lang="ko-KR" altLang="en-US" dirty="0" err="1"/>
              <a:t>딥러닝을</a:t>
            </a:r>
            <a:r>
              <a:rPr lang="ko-KR" altLang="en-US" dirty="0"/>
              <a:t> 병렬 관계로 보기도 함</a:t>
            </a:r>
          </a:p>
          <a:p>
            <a:pPr lvl="1">
              <a:defRPr/>
            </a:pPr>
            <a:r>
              <a:rPr lang="ko-KR" altLang="en-US" dirty="0" err="1"/>
              <a:t>딥러닝</a:t>
            </a:r>
            <a:r>
              <a:rPr lang="ko-KR" altLang="en-US" dirty="0"/>
              <a:t> 알고리즘은 주로 컴퓨터 과학자들이 만듦</a:t>
            </a:r>
          </a:p>
          <a:p>
            <a:pPr lvl="2">
              <a:defRPr/>
            </a:pPr>
            <a:r>
              <a:rPr lang="ko-KR" altLang="en-US" dirty="0"/>
              <a:t>신경망 알고리즘은 </a:t>
            </a:r>
            <a:r>
              <a:rPr lang="ko-KR" altLang="en-US" dirty="0" err="1"/>
              <a:t>제프리</a:t>
            </a:r>
            <a:r>
              <a:rPr lang="ko-KR" altLang="en-US" dirty="0"/>
              <a:t> 힌튼 교수가 제안</a:t>
            </a:r>
            <a:r>
              <a:rPr lang="en-US" altLang="ko-KR" dirty="0"/>
              <a:t>,</a:t>
            </a:r>
            <a:r>
              <a:rPr lang="ko-KR" altLang="en-US" dirty="0"/>
              <a:t> 전원 컴퓨터 과학 분야 출신인 </a:t>
            </a:r>
            <a:r>
              <a:rPr lang="en-US" altLang="ko-KR" dirty="0"/>
              <a:t>‘</a:t>
            </a:r>
            <a:r>
              <a:rPr lang="ko-KR" altLang="en-US" dirty="0"/>
              <a:t>인공지능 4대 천왕(Big4 of AI)’가 발전시킴</a:t>
            </a:r>
          </a:p>
          <a:p>
            <a:pPr lvl="1">
              <a:defRPr/>
            </a:pPr>
            <a:r>
              <a:rPr lang="ko-KR" altLang="en-US" dirty="0"/>
              <a:t>기존 </a:t>
            </a:r>
            <a:r>
              <a:rPr lang="ko-KR" altLang="en-US" dirty="0" err="1"/>
              <a:t>머신러닝은</a:t>
            </a:r>
            <a:r>
              <a:rPr lang="ko-KR" altLang="en-US" dirty="0"/>
              <a:t> 통계학계 중심으로 발전해 옴</a:t>
            </a:r>
          </a:p>
          <a:p>
            <a:pPr lvl="2">
              <a:defRPr/>
            </a:pPr>
            <a:r>
              <a:rPr lang="ko-KR" altLang="en-US" dirty="0"/>
              <a:t>회귀분석이나 </a:t>
            </a:r>
            <a:r>
              <a:rPr lang="ko-KR" altLang="en-US" dirty="0" err="1"/>
              <a:t>의사결정트리</a:t>
            </a:r>
            <a:r>
              <a:rPr lang="ko-KR" altLang="en-US" dirty="0"/>
              <a:t> 등의 알고리즘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11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12</a:t>
            </a:fld>
            <a:endParaRPr lang="en-US" altLang="ko-KR" dirty="0"/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6858111" cy="4649015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이 책은 머신러닝 책인가? 딥러닝 책인가?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본 책은 통계학적 머신러닝의 방법을 알고리즘 설명과 파이썬 코드를 중심으로 풀어가는 것을 목표로 한다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대부분의 딥러닝 개념은 전통적인 머신러닝에서 사용하는 통계학적 접근에 그 뿌리를 두고 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현실에서 만나게 될 데이터는 매우 다양하기 때문에 이런 데이터의 특성을 잘 이해해서 적절한 알고리즘을 사용해야 한다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 책의 목표는 기존 전통적인 머신러닝의 여러 가지 기법을 학습자가 잘 이해함으로써 인공지능의 세계로 들어가는 통로가 되는 것이라고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할 수 있다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빅데이터와 머신러닝</a:t>
            </a:r>
          </a:p>
          <a:p>
            <a:pPr lvl="1">
              <a:defRPr/>
            </a:pPr>
            <a:r>
              <a:rPr lang="ko-KR" altLang="en-US"/>
              <a:t>빅데이터(big data) </a:t>
            </a:r>
            <a:r>
              <a:rPr lang="en-US" altLang="ko-KR"/>
              <a:t>:</a:t>
            </a:r>
            <a:r>
              <a:rPr lang="ko-KR" altLang="en-US"/>
              <a:t> 기존의 데이터베이스로는 수집·저장·분석을 수행하기 어려울 만큼 방대한 양의 데이터</a:t>
            </a:r>
          </a:p>
          <a:p>
            <a:pPr lvl="2">
              <a:defRPr/>
            </a:pPr>
            <a:r>
              <a:rPr lang="ko-KR" altLang="en-US"/>
              <a:t>데이터베이스에서 기원</a:t>
            </a:r>
          </a:p>
          <a:p>
            <a:pPr lvl="1">
              <a:defRPr/>
            </a:pPr>
            <a:r>
              <a:rPr lang="ko-KR" altLang="en-US"/>
              <a:t>빅데이터 시스템(big data system) </a:t>
            </a:r>
            <a:r>
              <a:rPr lang="en-US" altLang="ko-KR"/>
              <a:t>:</a:t>
            </a:r>
            <a:r>
              <a:rPr lang="ko-KR" altLang="en-US"/>
              <a:t> 빅데이터를 다루기 위한 시스템</a:t>
            </a:r>
          </a:p>
          <a:p>
            <a:pPr lvl="1">
              <a:defRPr/>
            </a:pPr>
            <a:r>
              <a:rPr lang="ko-KR" altLang="en-US"/>
              <a:t>빅데이터 엔지니어링(big data engineering) </a:t>
            </a:r>
            <a:r>
              <a:rPr lang="en-US" altLang="ko-KR"/>
              <a:t>:</a:t>
            </a:r>
            <a:r>
              <a:rPr lang="ko-KR" altLang="en-US"/>
              <a:t> 빅데이터를 다루는 방법</a:t>
            </a:r>
          </a:p>
          <a:p>
            <a:pPr lvl="1">
              <a:defRPr/>
            </a:pPr>
            <a:r>
              <a:rPr lang="ko-KR" altLang="en-US"/>
              <a:t>머신러닝과 별개로 발전해왔으나 대용량 데이터가 학습 성능에 크게 영향을 미치는 오늘날 머신러닝 분야에서 의미 있게 사용됨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13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GFS(Google File System) </a:t>
            </a:r>
            <a:r>
              <a:rPr lang="en-US" altLang="ko-KR"/>
              <a:t>:</a:t>
            </a:r>
            <a:r>
              <a:rPr lang="ko-KR" altLang="en-US"/>
              <a:t> 구글의 거대한 검색 시스템을 여러 대의 컴퓨터에 데이터를 분산해서 저장 및 관리하기 위해 설계된 시스템</a:t>
            </a:r>
          </a:p>
          <a:p>
            <a:pPr lvl="1">
              <a:defRPr/>
            </a:pPr>
            <a:r>
              <a:rPr lang="ko-KR" altLang="en-US"/>
              <a:t>맵리듀스(Map Reduce) </a:t>
            </a:r>
            <a:r>
              <a:rPr lang="en-US" altLang="ko-KR"/>
              <a:t>:</a:t>
            </a:r>
            <a:r>
              <a:rPr lang="ko-KR" altLang="en-US"/>
              <a:t> 분산되어 저장된 데이터를 여러 대의 컴퓨터가 동시에 협력해서 처리하는 방법을 알려준 시스템</a:t>
            </a:r>
          </a:p>
          <a:p>
            <a:pPr lvl="1">
              <a:defRPr/>
            </a:pPr>
            <a:r>
              <a:rPr lang="ko-KR" altLang="en-US"/>
              <a:t>하둡</a:t>
            </a:r>
            <a:r>
              <a:rPr lang="en-US" altLang="ko-KR"/>
              <a:t>(Hadoop) : </a:t>
            </a:r>
            <a:r>
              <a:rPr lang="ko-KR" altLang="en-US"/>
              <a:t>구글의 분산 처리</a:t>
            </a:r>
            <a:r>
              <a:rPr lang="en-US" altLang="ko-KR"/>
              <a:t> </a:t>
            </a:r>
            <a:r>
              <a:rPr lang="ko-KR" altLang="en-US"/>
              <a:t>시스템</a:t>
            </a:r>
            <a:r>
              <a:rPr lang="en-US" altLang="ko-KR"/>
              <a:t> </a:t>
            </a:r>
            <a:r>
              <a:rPr lang="ko-KR" altLang="en-US"/>
              <a:t>개념이 확장되어 개발된 시스템</a:t>
            </a:r>
            <a:r>
              <a:rPr lang="en-US" altLang="ko-KR"/>
              <a:t>.</a:t>
            </a:r>
            <a:r>
              <a:rPr lang="ko-KR" altLang="en-US"/>
              <a:t> 오늘날 대용량 데이터를 처리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14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664189" y="1100138"/>
            <a:ext cx="5837847" cy="3579812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15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16</a:t>
            </a:fld>
            <a:endParaRPr lang="en-US" altLang="ko-KR" dirty="0"/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6858111" cy="4700155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과학의 의미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데이터 과학(data science)은 모호한 표현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이다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.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오늘날 세상의 거의 모든 학문은 데이터를 다루는 학문이다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한정해서 본다면, 머신러닝과 데이터 엔지니어링을 포함한 오늘날의 데이터 처리 및 분석과 관련된 모든 학문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인공지능은 데이터를 처리한 결과만을 사용하기 때문에 데이터 과학이 인공지능보다는 조금 더 큰 의미로 사용된다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조금 더 좁은 의미에서 기존 통계학적 분석에서 사용하는 데이터 분석의 의미로 한정하거나, 머신러닝까지 포함한 데이터 분석 관점으로 한정하기도 한다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머신러닝의</a:t>
            </a:r>
            <a:br>
              <a:rPr lang="ko-KR" altLang="en-US"/>
            </a:br>
            <a:r>
              <a:rPr lang="ko-KR" altLang="en-US"/>
              <a:t>학습 프로세스와 종류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머신러닝의 학습 프로세스</a:t>
            </a:r>
          </a:p>
          <a:p>
            <a:pPr lvl="1">
              <a:defRPr/>
            </a:pPr>
            <a:r>
              <a:rPr lang="ko-KR" altLang="en-US"/>
              <a:t>머신러닝의 기본 모형</a:t>
            </a:r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가지고 있는 데이터 </a:t>
            </a:r>
            <a:r>
              <a:rPr lang="en-US" altLang="ko-KR"/>
              <a:t>   </a:t>
            </a:r>
            <a:r>
              <a:rPr lang="ko-KR" altLang="en-US"/>
              <a:t>를 우리가 학습하여 생성한 함수</a:t>
            </a: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 </a:t>
            </a:r>
            <a:r>
              <a:rPr lang="en-US" altLang="ko-KR"/>
              <a:t>          </a:t>
            </a:r>
            <a:r>
              <a:rPr lang="ko-KR" altLang="en-US"/>
              <a:t>에 넣으면 그 결과로 어떤 문제에 대한 예측치 </a:t>
            </a:r>
            <a:r>
              <a:rPr lang="en-US" altLang="ko-KR"/>
              <a:t>     </a:t>
            </a:r>
            <a:r>
              <a:rPr lang="ko-KR" altLang="en-US"/>
              <a:t> 을 생성</a:t>
            </a:r>
          </a:p>
          <a:p>
            <a:pPr lvl="1">
              <a:defRPr/>
            </a:pPr>
            <a:r>
              <a:rPr lang="ko-KR" altLang="en-US"/>
              <a:t>머신러닝은</a:t>
            </a:r>
            <a:r>
              <a:rPr lang="en-US" altLang="ko-KR"/>
              <a:t> </a:t>
            </a:r>
            <a:r>
              <a:rPr lang="ko-KR" altLang="en-US"/>
              <a:t>우리가 찾고자 하는           를 제공</a:t>
            </a:r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18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72045" y="2550477"/>
            <a:ext cx="1199910" cy="3949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15492" y="3501835"/>
            <a:ext cx="204787" cy="2155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712005" y="3861697"/>
            <a:ext cx="649782" cy="3968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198076" y="3861697"/>
            <a:ext cx="196609" cy="35951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722030" y="4795147"/>
            <a:ext cx="649782" cy="3968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19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337" y="1228725"/>
            <a:ext cx="6791325" cy="12001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476374" y="2736680"/>
            <a:ext cx="6191251" cy="39847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유튜브는 2016년에 딥러닝 기반 추천 알고리즘을 적용</a:t>
            </a:r>
          </a:p>
          <a:p>
            <a:pPr lvl="1">
              <a:defRPr/>
            </a:pPr>
            <a:r>
              <a:rPr lang="ko-KR" altLang="en-US"/>
              <a:t>가장 대중적인 스마트폰 앱 </a:t>
            </a:r>
            <a:r>
              <a:rPr lang="en-US" altLang="ko-KR"/>
              <a:t>1</a:t>
            </a:r>
            <a:r>
              <a:rPr lang="ko-KR" altLang="en-US"/>
              <a:t>위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47687" y="2924175"/>
            <a:ext cx="8048625" cy="2952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모델</a:t>
            </a:r>
            <a:r>
              <a:rPr lang="en-US" altLang="ko-KR"/>
              <a:t>(model)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상관관계를 식으로 표현</a:t>
            </a:r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어떤</a:t>
            </a:r>
            <a:r>
              <a:rPr lang="en-US" altLang="ko-KR"/>
              <a:t> 모델이 키와 몸무게의 관계로 가장 적합(fitting)할지 모르는 상황에서, 이와 같은 1차방정식을 완성한다면 찾고자 하는 모델을 발견할 수 있</a:t>
            </a:r>
            <a:r>
              <a:rPr lang="ko-KR" altLang="en-US"/>
              <a:t>다</a:t>
            </a:r>
          </a:p>
          <a:p>
            <a:pPr lvl="2">
              <a:defRPr/>
            </a:pPr>
            <a:r>
              <a:rPr lang="ko-KR" altLang="en-US"/>
              <a:t>알고리즘을 통해 적합한     와     를 찾아 새로운 키에 대한 몸무게 예측 가능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20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9037" y="2483535"/>
            <a:ext cx="1685924" cy="3953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43450" y="4726781"/>
            <a:ext cx="200025" cy="2095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88756" y="4660106"/>
            <a:ext cx="214312" cy="342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21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65697" y="1290420"/>
            <a:ext cx="5612606" cy="2858271"/>
          </a:xfrm>
          <a:prstGeom prst="rect">
            <a:avLst/>
          </a:prstGeom>
        </p:spPr>
      </p:pic>
      <p:sp>
        <p:nvSpPr>
          <p:cNvPr id="6" name="직사각형 3"/>
          <p:cNvSpPr/>
          <p:nvPr/>
        </p:nvSpPr>
        <p:spPr>
          <a:xfrm>
            <a:off x="1292776" y="4400333"/>
            <a:ext cx="6858111" cy="2138579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모델과 알고리즘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본 책에서 ‘모델’은 ‘수식’이나 ‘통계 분포’, ‘알고리즘’은 모델을 산출하기 위해 규정화된 과정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보통 하나의 모델은 다양한 알고리즘으로 표현할 수 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때때로 ‘알고리즘’은 하나의 ‘수식’으로 표현 가능하다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2120900" y="1323181"/>
            <a:ext cx="4924425" cy="3133725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22</a:t>
            </a:fld>
            <a:endParaRPr lang="en-US" altLang="ko-KR" dirty="0"/>
          </a:p>
        </p:txBody>
      </p:sp>
      <p:sp>
        <p:nvSpPr>
          <p:cNvPr id="6" name="직사각형 3"/>
          <p:cNvSpPr/>
          <p:nvPr/>
        </p:nvSpPr>
        <p:spPr>
          <a:xfrm>
            <a:off x="1304683" y="1340427"/>
            <a:ext cx="6858111" cy="5222298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머신러닝 이전의 프로그래밍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기존의 프로그래밍 기법들은 사람이 프로그래밍 규칙을 지정한 후 데이터를 입력하여 결과를 얻는 구조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머신러닝 기반 프로그래밍에서는 결과와 데이터를 입력하면 데이터와 결과로부터 규칙을 뽑아내는 구조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머신러닝의 종류</a:t>
            </a:r>
          </a:p>
          <a:p>
            <a:pPr lvl="1">
              <a:defRPr/>
            </a:pPr>
            <a:r>
              <a:rPr lang="ko-KR" altLang="en-US"/>
              <a:t>지도학습(supervised learning) </a:t>
            </a:r>
            <a:r>
              <a:rPr lang="en-US" altLang="ko-KR"/>
              <a:t>:</a:t>
            </a:r>
            <a:r>
              <a:rPr lang="ko-KR" altLang="en-US"/>
              <a:t> 문제와 답을 함께 학습</a:t>
            </a:r>
          </a:p>
          <a:p>
            <a:pPr lvl="1">
              <a:defRPr/>
            </a:pPr>
            <a:r>
              <a:rPr lang="ko-KR" altLang="en-US"/>
              <a:t>비지도학습(unsupervised learning) </a:t>
            </a:r>
            <a:r>
              <a:rPr lang="en-US" altLang="ko-KR"/>
              <a:t>:</a:t>
            </a:r>
            <a:r>
              <a:rPr lang="ko-KR" altLang="en-US"/>
              <a:t> 조력자의 도움 없이 컴퓨터 스스로 학습</a:t>
            </a:r>
            <a:r>
              <a:rPr lang="en-US" altLang="ko-KR"/>
              <a:t>.</a:t>
            </a:r>
            <a:r>
              <a:rPr lang="ko-KR" altLang="en-US"/>
              <a:t> 컴퓨터가 훈련 데이터를 이용하여 데이터들 간의 규칙성을 찾아냄</a:t>
            </a:r>
          </a:p>
          <a:p>
            <a:pPr lvl="1">
              <a:defRPr/>
            </a:pPr>
            <a:r>
              <a:rPr lang="ko-KR" altLang="en-US"/>
              <a:t>실제 답</a:t>
            </a:r>
            <a:r>
              <a:rPr lang="en-US" altLang="ko-KR"/>
              <a:t>(</a:t>
            </a:r>
            <a:r>
              <a:rPr lang="ko-KR" altLang="en-US"/>
              <a:t>ground</a:t>
            </a:r>
            <a:r>
              <a:rPr lang="en-US" altLang="ko-KR"/>
              <a:t> </a:t>
            </a:r>
            <a:r>
              <a:rPr lang="ko-KR" altLang="en-US"/>
              <a:t>truth)</a:t>
            </a:r>
            <a:r>
              <a:rPr lang="en-US" altLang="ko-KR"/>
              <a:t>    </a:t>
            </a:r>
            <a:r>
              <a:rPr lang="ko-KR" altLang="en-US"/>
              <a:t>의</a:t>
            </a:r>
            <a:r>
              <a:rPr lang="en-US" altLang="ko-KR"/>
              <a:t> </a:t>
            </a:r>
            <a:r>
              <a:rPr lang="ko-KR" altLang="en-US"/>
              <a:t>존재 여부에 따라 구분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23</a:t>
            </a:fld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462" y="4404622"/>
            <a:ext cx="7159336" cy="20284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410075" y="4033147"/>
            <a:ext cx="161925" cy="2571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  <a:p>
            <a:pPr lvl="1">
              <a:defRPr/>
            </a:pPr>
            <a:r>
              <a:rPr lang="ko-KR" altLang="en-US" dirty="0"/>
              <a:t>강화학습(</a:t>
            </a:r>
            <a:r>
              <a:rPr lang="ko-KR" altLang="en-US" dirty="0" err="1"/>
              <a:t>reinforcement</a:t>
            </a:r>
            <a:r>
              <a:rPr lang="ko-KR" altLang="en-US" dirty="0"/>
              <a:t> </a:t>
            </a:r>
            <a:r>
              <a:rPr lang="ko-KR" altLang="en-US" dirty="0" err="1"/>
              <a:t>learning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컴퓨터가 세상에 존재하는 규칙을 스스로 </a:t>
            </a:r>
            <a:r>
              <a:rPr lang="ko-KR" altLang="en-US" dirty="0" err="1"/>
              <a:t>시뮬레이션하면서</a:t>
            </a:r>
            <a:r>
              <a:rPr lang="ko-KR" altLang="en-US" dirty="0"/>
              <a:t> 게임처럼 규칙을 학습</a:t>
            </a:r>
          </a:p>
          <a:p>
            <a:pPr lvl="1">
              <a:defRPr/>
            </a:pPr>
            <a:r>
              <a:rPr lang="ko-KR" altLang="en-US" dirty="0"/>
              <a:t>생성(</a:t>
            </a:r>
            <a:r>
              <a:rPr lang="ko-KR" altLang="en-US" dirty="0" err="1"/>
              <a:t>generation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세상에 존재하는 다양한 규칙들을 학습한 모델이 세상에 존재하지 않는 새로운 무엇인가를 </a:t>
            </a:r>
            <a:r>
              <a:rPr lang="ko-KR" altLang="en-US" dirty="0" err="1"/>
              <a:t>창조해냄</a:t>
            </a:r>
            <a:endParaRPr lang="ko-KR" altLang="en-US" dirty="0"/>
          </a:p>
          <a:p>
            <a:pPr lvl="2">
              <a:defRPr/>
            </a:pPr>
            <a:r>
              <a:rPr lang="ko-KR" altLang="en-US" dirty="0"/>
              <a:t>컴퓨터로 사람의 얼굴을 생성</a:t>
            </a:r>
          </a:p>
          <a:p>
            <a:pPr lvl="2">
              <a:defRPr/>
            </a:pPr>
            <a:r>
              <a:rPr lang="ko-KR" altLang="en-US" dirty="0"/>
              <a:t>컴퓨터가 </a:t>
            </a:r>
            <a:r>
              <a:rPr lang="ko-KR" altLang="en-US" dirty="0" err="1"/>
              <a:t>챗봇</a:t>
            </a:r>
            <a:r>
              <a:rPr lang="ko-KR" altLang="en-US" dirty="0"/>
              <a:t> 형태로 인간과 대화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24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회귀</a:t>
            </a:r>
          </a:p>
          <a:p>
            <a:pPr lvl="1">
              <a:defRPr/>
            </a:pPr>
            <a:r>
              <a:rPr lang="ko-KR" altLang="en-US"/>
              <a:t>회귀(regression) </a:t>
            </a:r>
            <a:r>
              <a:rPr lang="en-US" altLang="ko-KR"/>
              <a:t>:</a:t>
            </a:r>
            <a:r>
              <a:rPr lang="ko-KR" altLang="en-US"/>
              <a:t> 독립변수 x와 종속변수 y의 관계를 함수식으로 설명</a:t>
            </a:r>
          </a:p>
          <a:p>
            <a:pPr lvl="1">
              <a:defRPr/>
            </a:pPr>
            <a:r>
              <a:rPr lang="ko-KR" altLang="en-US"/>
              <a:t>추세선을 표현하는 수학적 모델을 만드는 기법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25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500" y="3330575"/>
            <a:ext cx="8001000" cy="3409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분류</a:t>
            </a:r>
          </a:p>
          <a:p>
            <a:pPr lvl="1">
              <a:defRPr/>
            </a:pPr>
            <a:r>
              <a:rPr lang="ko-KR" altLang="en-US"/>
              <a:t>분류(classification) </a:t>
            </a:r>
            <a:r>
              <a:rPr lang="en-US" altLang="ko-KR"/>
              <a:t>:</a:t>
            </a:r>
            <a:r>
              <a:rPr lang="ko-KR" altLang="en-US"/>
              <a:t> 데이터를 어떤 기준에 따라 나눔</a:t>
            </a:r>
          </a:p>
          <a:p>
            <a:pPr lvl="1">
              <a:defRPr/>
            </a:pPr>
            <a:r>
              <a:rPr lang="ko-KR" altLang="en-US"/>
              <a:t>이진분류(binary classification)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2</a:t>
            </a:r>
            <a:r>
              <a:rPr lang="ko-KR" altLang="en-US"/>
              <a:t>개의 값 중 </a:t>
            </a:r>
            <a:r>
              <a:rPr lang="en-US" altLang="ko-KR"/>
              <a:t>1</a:t>
            </a:r>
            <a:r>
              <a:rPr lang="ko-KR" altLang="en-US"/>
              <a:t>개를 분류</a:t>
            </a:r>
          </a:p>
          <a:p>
            <a:pPr lvl="1">
              <a:defRPr/>
            </a:pPr>
            <a:r>
              <a:rPr lang="ko-KR" altLang="en-US"/>
              <a:t>다중분류</a:t>
            </a:r>
            <a:r>
              <a:rPr lang="en-US" altLang="ko-KR"/>
              <a:t>(multi-class classification) : 3</a:t>
            </a:r>
            <a:r>
              <a:rPr lang="ko-KR" altLang="en-US"/>
              <a:t>개 이상 분류 실행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26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5" y="3397250"/>
            <a:ext cx="7981950" cy="33623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800"/>
              <a:t>02</a:t>
            </a:r>
            <a:r>
              <a:rPr lang="ko-KR" altLang="en-US" sz="2800"/>
              <a:t> 머신러닝의 학습 프로세스와 종류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군집</a:t>
            </a:r>
          </a:p>
          <a:p>
            <a:pPr lvl="1">
              <a:defRPr/>
            </a:pPr>
            <a:r>
              <a:rPr lang="ko-KR" altLang="en-US"/>
              <a:t>군집(clustering) </a:t>
            </a:r>
            <a:r>
              <a:rPr lang="en-US" altLang="ko-KR"/>
              <a:t>:</a:t>
            </a:r>
            <a:r>
              <a:rPr lang="ko-KR" altLang="en-US"/>
              <a:t> 기존에 모여 있던 데이터에 대해 따로 분류 기준을 주지 않고 모델이 스스로 분류 기준을 찾아 집단을 모으는 기법</a:t>
            </a:r>
          </a:p>
          <a:p>
            <a:pPr lvl="1">
              <a:defRPr/>
            </a:pPr>
            <a:r>
              <a:rPr lang="ko-KR" altLang="en-US"/>
              <a:t>비슷한 수준의 농구팀 </a:t>
            </a:r>
            <a:r>
              <a:rPr lang="en-US" altLang="ko-KR"/>
              <a:t>3</a:t>
            </a:r>
            <a:r>
              <a:rPr lang="ko-KR" altLang="en-US"/>
              <a:t>개 만들기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27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0132" y="3724319"/>
            <a:ext cx="7043735" cy="2997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/>
            </a:r>
            <a:br>
              <a:rPr lang="ko-KR" altLang="en-US"/>
            </a:br>
            <a:r>
              <a:rPr lang="en-US" altLang="ko-KR"/>
              <a:t>머신러닝 연대기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데이터 시대의 시작 : </a:t>
            </a:r>
            <a:br>
              <a:rPr lang="ko-KR" altLang="en-US"/>
            </a:br>
            <a:r>
              <a:rPr lang="ko-KR" altLang="en-US"/>
              <a:t>    제2차 세계대전과 컴퓨터의 출현</a:t>
            </a:r>
          </a:p>
          <a:p>
            <a:pPr lvl="1">
              <a:defRPr/>
            </a:pPr>
            <a:r>
              <a:rPr lang="ko-KR" altLang="en-US"/>
              <a:t>제2차 세계대전 중 연합군은 독일군의 암호 해석 방법을 연구하였고 영국의 수학자 앨런 튜링이 현재의 컴퓨터와 유사한 형태의 기계 장치를 만듦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29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73993" y="3959225"/>
            <a:ext cx="4196013" cy="2657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알고리즘(algorithms) </a:t>
            </a:r>
            <a:r>
              <a:rPr lang="en-US" altLang="ko-KR"/>
              <a:t>:</a:t>
            </a:r>
            <a:r>
              <a:rPr lang="ko-KR" altLang="en-US"/>
              <a:t> 어떠한 문제를 해결하기 위한 일련의 절차나 방법</a:t>
            </a:r>
          </a:p>
          <a:p>
            <a:pPr lvl="1">
              <a:defRPr/>
            </a:pPr>
            <a:r>
              <a:rPr lang="ko-KR" altLang="en-US"/>
              <a:t>머신러닝(machine learning) </a:t>
            </a:r>
            <a:r>
              <a:rPr lang="en-US" altLang="ko-KR"/>
              <a:t>:</a:t>
            </a:r>
            <a:r>
              <a:rPr lang="ko-KR" altLang="en-US"/>
              <a:t> 기계가 패턴을 학습하여 자동화하는 알고리즘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유튜브는 개인이 유튜브 영상을 보는 패턴에 대해 학습하는 프로그램(머신러닝)을 만든 다음 그 패턴(알고리즘)에 맞게 다음 영상을 계속 추천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30</a:t>
            </a:fld>
            <a:endParaRPr lang="en-US" altLang="ko-KR" dirty="0"/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6858111" cy="5198485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앨런 튜링(Alan Turing)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알고리즘과 수학 원리를 이용한 튜링 머신으로 컴퓨터 과학 발전에 큰 공헌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을 하였으며 튜링 테스트를 고안해 낸 것으로 유명하다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컴퓨터 과학 분야의 노벨상에 해당하는 상 이름을 튜링상(Turing Award)이라고 부른다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앨런 튜링은 당시 금기시되었던 동성애자였</a:t>
            </a:r>
            <a:b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고 이것이 발각되어 화학적 거세를 당했다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그는 독이 든 사과를 먹고 스스로 목숨을 끊</a:t>
            </a:r>
            <a:b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었다. 일설에 의하면 스티브 잡스는 앨런 튜</a:t>
            </a:r>
            <a:b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링의 업적을 기념하기 위해 회사의 명칭을 </a:t>
            </a:r>
            <a:b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애플로 짓고, 로고를 일부 베어 먹은 사과의 </a:t>
            </a:r>
            <a:b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</a:b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모습으로 정했다고 한다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14894" y="3776662"/>
            <a:ext cx="2247900" cy="2724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기술의 전이 : 비즈니스를 위한 기술</a:t>
            </a:r>
          </a:p>
          <a:p>
            <a:pPr lvl="1">
              <a:defRPr/>
            </a:pPr>
            <a:r>
              <a:rPr lang="ko-KR" altLang="en-US"/>
              <a:t>제2차 세계대전이 끝나고 전쟁에서 사용되었던 다양한 기술들이 민간으로 이전됨</a:t>
            </a:r>
          </a:p>
          <a:p>
            <a:pPr lvl="1">
              <a:defRPr/>
            </a:pPr>
            <a:r>
              <a:rPr lang="ko-KR" altLang="en-US"/>
              <a:t>서버 컴퓨터 메인프레임에 터미널을 사용하여 접속</a:t>
            </a:r>
          </a:p>
          <a:p>
            <a:pPr lvl="2">
              <a:defRPr/>
            </a:pPr>
            <a:r>
              <a:rPr lang="en-US" altLang="ko-KR"/>
              <a:t>전자정보처리시스템 또는 거래처리시스템</a:t>
            </a:r>
            <a:r>
              <a:rPr lang="ko-KR" altLang="en-US"/>
              <a:t>으로 은행에서 거래 처리 정보를 데이터로 저장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31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38325" y="4203047"/>
            <a:ext cx="5467349" cy="25374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1960년대 정보시스템들이 기업을 중심으로 더욱 확산</a:t>
            </a:r>
          </a:p>
          <a:p>
            <a:pPr lvl="2">
              <a:defRPr/>
            </a:pPr>
            <a:r>
              <a:rPr lang="ko-KR" altLang="en-US"/>
              <a:t>경영정보시스템 도입하여 거래정보 외에도 직원들의 월급부터 고객의 개인정보까지 처리</a:t>
            </a:r>
          </a:p>
          <a:p>
            <a:pPr lvl="2">
              <a:defRPr/>
            </a:pPr>
            <a:r>
              <a:rPr lang="ko-KR" altLang="en-US"/>
              <a:t>스프레드시트 프로그램이 보급되어 복잡한 수식을 처리</a:t>
            </a:r>
          </a:p>
          <a:p>
            <a:pPr lvl="1">
              <a:defRPr/>
            </a:pPr>
            <a:r>
              <a:rPr lang="ko-KR" altLang="en-US"/>
              <a:t>1980년대 개인용 컴퓨터(Personal Computer, PC)가 서서히 보급되며 기업 업무에 컴퓨터 적극 활용</a:t>
            </a:r>
          </a:p>
          <a:p>
            <a:pPr lvl="1">
              <a:defRPr/>
            </a:pPr>
            <a:r>
              <a:rPr lang="ko-KR" altLang="en-US"/>
              <a:t>데이터를 활용한 간단한 형태의 인공지능시스템이나 의사결정지원시스템 도입</a:t>
            </a:r>
          </a:p>
          <a:p>
            <a:pPr lvl="2">
              <a:defRPr/>
            </a:pPr>
            <a:r>
              <a:rPr lang="ko-KR" altLang="en-US"/>
              <a:t>기업이 데이터 기반 의사결정을 시도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32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199" y="1340427"/>
            <a:ext cx="8308109" cy="5156840"/>
          </a:xfrm>
        </p:spPr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3.</a:t>
            </a:r>
            <a:r>
              <a:rPr lang="ko-KR" altLang="en-US" dirty="0"/>
              <a:t> 정보화 혁명의 시작 </a:t>
            </a:r>
            <a:r>
              <a:rPr lang="en-US" altLang="ko-KR" dirty="0"/>
              <a:t>:</a:t>
            </a:r>
            <a:r>
              <a:rPr lang="ko-KR" altLang="en-US" dirty="0"/>
              <a:t> 데이터의 확장</a:t>
            </a:r>
          </a:p>
          <a:p>
            <a:pPr lvl="1">
              <a:defRPr/>
            </a:pPr>
            <a:r>
              <a:rPr lang="ko-KR" altLang="en-US" sz="2200" dirty="0"/>
              <a:t>1989년 월드와이드웹 WWW 개발 이후 인터넷상에서 많은 시스템 개발</a:t>
            </a:r>
          </a:p>
          <a:p>
            <a:pPr lvl="1">
              <a:defRPr/>
            </a:pPr>
            <a:r>
              <a:rPr lang="ko-KR" altLang="en-US" sz="2200" dirty="0"/>
              <a:t>이전에 많은 시스템이 사내에서 직원들을 위해 개발되었다면 이제는 전 세계 고객들이 시스템을 통해 서비스 이용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33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2365" y="3866376"/>
            <a:ext cx="3139268" cy="2617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정보화 혁명은 단순히 데이터를 저장하는 것을 넘어 기업이 일하는 방식을 바꾸는 데 일조를 함</a:t>
            </a:r>
          </a:p>
          <a:p>
            <a:pPr lvl="1">
              <a:defRPr/>
            </a:pPr>
            <a:r>
              <a:rPr lang="ko-KR" altLang="en-US"/>
              <a:t>사업 프로세스를 정보화 시스템에 결합하여 업무효율을 높이는 시도를 지속</a:t>
            </a:r>
          </a:p>
          <a:p>
            <a:pPr lvl="2">
              <a:defRPr/>
            </a:pPr>
            <a:r>
              <a:rPr lang="ko-KR" altLang="en-US"/>
              <a:t>전사적자원관리나 지식정보시스템 도입하여 </a:t>
            </a:r>
            <a:r>
              <a:rPr lang="en-US" altLang="ko-KR"/>
              <a:t>PC</a:t>
            </a:r>
            <a:r>
              <a:rPr lang="ko-KR" altLang="en-US"/>
              <a:t>의 정보들을 사내 전산망에서 관리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34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5" y="1362074"/>
            <a:ext cx="7981950" cy="2066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고객의 정보를 관리하는 고객관계관리 시스템 도입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35</a:t>
            </a:fld>
            <a:endParaRPr lang="en-US" altLang="ko-KR" dirty="0"/>
          </a:p>
        </p:txBody>
      </p:sp>
      <p:sp>
        <p:nvSpPr>
          <p:cNvPr id="6" name="직사각형 3"/>
          <p:cNvSpPr/>
          <p:nvPr/>
        </p:nvSpPr>
        <p:spPr>
          <a:xfrm>
            <a:off x="1304683" y="2343727"/>
            <a:ext cx="6858111" cy="4012623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기저귀와 맥주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1993년 IBM의 라케시 아그라왈이 영국의 대형마켓인 막스앤스펜서에서 고객관계관리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(CRM)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를 바탕으로 소비자 분석을 진행하였다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‘기저귀’와 ‘맥주’의 구매 여부에 대한 상관관계를 분석했다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‘기저귀를 산 사람 중 40%(50명 중 20명)’가 맥주를 구매했다는 사실에 주목했고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기저귀를 산 사람에게 맥주를 추천하면 매출이 오를 것이라고 판단했다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이때부터 맥주와 기저귀를 나란히 배치하여 큰 매출을 올렸다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4.</a:t>
            </a:r>
            <a:r>
              <a:rPr lang="ko-KR" altLang="en-US" dirty="0"/>
              <a:t> 모바일 시대의 시작 </a:t>
            </a:r>
            <a:r>
              <a:rPr lang="en-US" altLang="ko-KR" dirty="0"/>
              <a:t>:</a:t>
            </a:r>
            <a:r>
              <a:rPr lang="ko-KR" altLang="en-US" dirty="0"/>
              <a:t> 데이터의 폭발</a:t>
            </a:r>
          </a:p>
          <a:p>
            <a:pPr lvl="1">
              <a:defRPr/>
            </a:pPr>
            <a:r>
              <a:rPr lang="ko-KR" altLang="en-US" dirty="0"/>
              <a:t>2007년 스마트폰 출시로 본격적인 모바일 시대가 열림</a:t>
            </a:r>
          </a:p>
          <a:p>
            <a:pPr lvl="1">
              <a:defRPr/>
            </a:pPr>
            <a:r>
              <a:rPr lang="ko-KR" altLang="en-US" dirty="0"/>
              <a:t>개인의 만족을 </a:t>
            </a:r>
            <a:r>
              <a:rPr lang="ko-KR" altLang="en-US" dirty="0" err="1"/>
              <a:t>극대화시키는</a:t>
            </a:r>
            <a:r>
              <a:rPr lang="ko-KR" altLang="en-US" dirty="0"/>
              <a:t> 스마트폰 기업</a:t>
            </a:r>
            <a:r>
              <a:rPr lang="en-US" altLang="ko-KR" dirty="0"/>
              <a:t>,</a:t>
            </a:r>
            <a:r>
              <a:rPr lang="ko-KR" altLang="en-US" dirty="0"/>
              <a:t> 다국적 </a:t>
            </a:r>
            <a:r>
              <a:rPr lang="en-US" altLang="ko-KR" dirty="0"/>
              <a:t>IT</a:t>
            </a:r>
            <a:r>
              <a:rPr lang="ko-KR" altLang="en-US" dirty="0"/>
              <a:t> 기업들이 각광받음</a:t>
            </a:r>
          </a:p>
          <a:p>
            <a:pPr lvl="1">
              <a:defRPr/>
            </a:pPr>
            <a:r>
              <a:rPr lang="ko-KR" altLang="en-US" dirty="0"/>
              <a:t>기업들이 개인에게서 생성되는 다양한 데이터를 수집하며 빠르게 성장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36</a:t>
            </a:fld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67169" y="4468193"/>
            <a:ext cx="3409659" cy="217039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/>
              <a:t>5.</a:t>
            </a:r>
            <a:r>
              <a:rPr lang="ko-KR" altLang="en-US"/>
              <a:t> 머신러닝 시대의 도래 : 데이터의 관리 및 학습</a:t>
            </a:r>
          </a:p>
          <a:p>
            <a:pPr lvl="1">
              <a:defRPr/>
            </a:pPr>
            <a:r>
              <a:rPr lang="ko-KR" altLang="en-US"/>
              <a:t>빅데이터를 다루기 위한 도구들이 출현</a:t>
            </a:r>
          </a:p>
          <a:p>
            <a:pPr lvl="2">
              <a:defRPr/>
            </a:pPr>
            <a:r>
              <a:rPr lang="ko-KR" altLang="en-US"/>
              <a:t>구글의 </a:t>
            </a:r>
            <a:r>
              <a:rPr lang="en-US" altLang="ko-KR"/>
              <a:t>하둡은 병렬처리 방식</a:t>
            </a:r>
            <a:r>
              <a:rPr lang="ko-KR" altLang="en-US"/>
              <a:t>으로</a:t>
            </a:r>
            <a:r>
              <a:rPr lang="en-US" altLang="ko-KR"/>
              <a:t> 서버 비용을 획기적으로 절감</a:t>
            </a:r>
          </a:p>
          <a:p>
            <a:pPr lvl="1">
              <a:defRPr/>
            </a:pPr>
            <a:r>
              <a:rPr lang="en-US" altLang="ko-KR"/>
              <a:t>방대한 빅데이터를 클라우드(cloud)</a:t>
            </a:r>
            <a:r>
              <a:rPr lang="ko-KR" altLang="en-US"/>
              <a:t>에 저장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37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28850" y="3777961"/>
            <a:ext cx="4686300" cy="296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> 머신러닝 연대기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사물인터넷</a:t>
            </a:r>
            <a:r>
              <a:rPr lang="en-US" altLang="ko-KR"/>
              <a:t>(</a:t>
            </a:r>
            <a:r>
              <a:rPr lang="ko-KR" altLang="en-US"/>
              <a:t>Internet of Things, IoT) 출현</a:t>
            </a:r>
          </a:p>
          <a:p>
            <a:pPr lvl="1">
              <a:defRPr/>
            </a:pPr>
            <a:r>
              <a:rPr lang="ko-KR" altLang="en-US"/>
              <a:t>인간 지식 노동의 자동화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38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5309" y="2662237"/>
            <a:ext cx="7274935" cy="33476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머신러닝 환경 구축하기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머신러닝의 실제 사용 사례</a:t>
            </a:r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구매 추천</a:t>
            </a:r>
          </a:p>
          <a:p>
            <a:pPr lvl="1">
              <a:defRPr/>
            </a:pPr>
            <a:r>
              <a:rPr lang="ko-KR" altLang="en-US"/>
              <a:t>인터넷 쇼핑몰에서 장바구니에 추가한 제품과 비슷한 제품 구매를 추천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47837" y="3622675"/>
            <a:ext cx="5648325" cy="2733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파이썬으로 머신러닝 환경을 구축하는 이유</a:t>
            </a:r>
          </a:p>
          <a:p>
            <a:pPr marL="742950" lvl="1" indent="0">
              <a:buNone/>
              <a:defRPr/>
            </a:pPr>
            <a:r>
              <a:rPr lang="ko-KR" altLang="en-US"/>
              <a:t>➀ 스크립트 언어 </a:t>
            </a:r>
            <a:r>
              <a:rPr lang="en-US" altLang="ko-KR"/>
              <a:t>:</a:t>
            </a:r>
            <a:r>
              <a:rPr lang="ko-KR" altLang="en-US"/>
              <a:t> 파이썬은 컴파일러를 쓰지 않는 스크립트 언어로, 수정이 쉽고 간단하며 사용자와 지속적인 인터랙션을 할 수 있음</a:t>
            </a:r>
          </a:p>
          <a:p>
            <a:pPr lvl="2">
              <a:defRPr/>
            </a:pPr>
            <a:r>
              <a:rPr lang="ko-KR" altLang="en-US"/>
              <a:t>그래프를 수시로 확인하기</a:t>
            </a:r>
            <a:r>
              <a:rPr lang="en-US" altLang="ko-KR"/>
              <a:t>,</a:t>
            </a:r>
            <a:r>
              <a:rPr lang="ko-KR" altLang="en-US"/>
              <a:t> 특정 데이터를 화면에 찍어보기</a:t>
            </a:r>
          </a:p>
          <a:p>
            <a:pPr marL="742950" lvl="1" indent="0">
              <a:buNone/>
              <a:defRPr/>
            </a:pPr>
            <a:r>
              <a:rPr lang="ko-KR" altLang="en-US"/>
              <a:t>➁ 쉬운 언어 </a:t>
            </a:r>
            <a:r>
              <a:rPr lang="en-US" altLang="ko-KR"/>
              <a:t>:</a:t>
            </a:r>
            <a:r>
              <a:rPr lang="ko-KR" altLang="en-US"/>
              <a:t> 문법 자체가 간단하고 배우기 쉬움</a:t>
            </a:r>
          </a:p>
          <a:p>
            <a:pPr marL="742950" lvl="1" indent="0">
              <a:buNone/>
              <a:defRPr/>
            </a:pPr>
            <a:r>
              <a:rPr lang="ko-KR" altLang="en-US"/>
              <a:t>➂ 머신러닝과 딥러닝의 표준 언어 : 머신러닝과 딥러닝을 지원하는 프레임워크들은 대부분 파이썬 언어를 지원함</a:t>
            </a:r>
          </a:p>
          <a:p>
            <a:pPr lvl="2">
              <a:defRPr/>
            </a:pPr>
            <a:r>
              <a:rPr lang="ko-KR" altLang="en-US"/>
              <a:t>머신러닝 사이킷런</a:t>
            </a:r>
            <a:r>
              <a:rPr lang="en-US" altLang="ko-KR"/>
              <a:t>,</a:t>
            </a:r>
            <a:r>
              <a:rPr lang="ko-KR" altLang="en-US"/>
              <a:t> 딥러닝 텐서플로우</a:t>
            </a:r>
            <a:r>
              <a:rPr lang="en-US" altLang="ko-KR"/>
              <a:t>,</a:t>
            </a:r>
            <a:r>
              <a:rPr lang="ko-KR" altLang="en-US"/>
              <a:t> 파이토치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40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파이썬 머신러닝 환경 구축하기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41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81002" y="2347222"/>
            <a:ext cx="7691497" cy="33146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2.1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파이썬 인터프리터</a:t>
            </a:r>
          </a:p>
          <a:p>
            <a:pPr lvl="1">
              <a:defRPr/>
            </a:pPr>
            <a:r>
              <a:rPr lang="ko-KR" altLang="en-US" dirty="0" err="1"/>
              <a:t>파이썬을</a:t>
            </a:r>
            <a:r>
              <a:rPr lang="ko-KR" altLang="en-US" dirty="0"/>
              <a:t> 실행하는 파이썬 해석기 프로그램</a:t>
            </a:r>
          </a:p>
          <a:p>
            <a:pPr lvl="1">
              <a:defRPr/>
            </a:pPr>
            <a:r>
              <a:rPr lang="ko-KR" altLang="en-US" dirty="0"/>
              <a:t>파이썬 인터프리터(</a:t>
            </a:r>
            <a:r>
              <a:rPr lang="ko-KR" altLang="en-US" dirty="0" err="1"/>
              <a:t>Python</a:t>
            </a:r>
            <a:r>
              <a:rPr lang="ko-KR" altLang="en-US" dirty="0"/>
              <a:t> </a:t>
            </a:r>
            <a:r>
              <a:rPr lang="ko-KR" altLang="en-US" dirty="0" err="1"/>
              <a:t>interpreter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파이썬 재단에서 배포하는 가장 기본적인 인터프리터</a:t>
            </a:r>
          </a:p>
          <a:p>
            <a:pPr lvl="1">
              <a:defRPr/>
            </a:pPr>
            <a:r>
              <a:rPr lang="ko-KR" altLang="en-US" dirty="0"/>
              <a:t>최근에는 과학 계산용 파이썬 인터프리터를 표방한 아나콘다(</a:t>
            </a:r>
            <a:r>
              <a:rPr lang="ko-KR" altLang="en-US" dirty="0" err="1"/>
              <a:t>Anaconda</a:t>
            </a:r>
            <a:r>
              <a:rPr lang="ko-KR" altLang="en-US" dirty="0"/>
              <a:t>) 버전이 많이 사용됨</a:t>
            </a:r>
          </a:p>
          <a:p>
            <a:pPr lvl="1">
              <a:defRPr/>
            </a:pP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42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86013" y="4457070"/>
            <a:ext cx="3667125" cy="1581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코드 편집기</a:t>
            </a:r>
          </a:p>
          <a:p>
            <a:pPr lvl="1">
              <a:defRPr/>
            </a:pPr>
            <a:r>
              <a:rPr lang="ko-KR" altLang="en-US"/>
              <a:t>단순한 코드 편집기는 노트패드처럼 코드를 문서처럼 취급하여 수정</a:t>
            </a:r>
          </a:p>
          <a:p>
            <a:pPr lvl="1">
              <a:defRPr/>
            </a:pPr>
            <a:r>
              <a:rPr lang="ko-KR" altLang="en-US"/>
              <a:t>통합개발환경(Integrated Development Environment, IDE)은 코드 저장, 코드 전송, 코드 배포 등 개발의 전 과정을 지원하는 도구</a:t>
            </a:r>
          </a:p>
          <a:p>
            <a:pPr lvl="1">
              <a:defRPr/>
            </a:pPr>
            <a:r>
              <a:rPr lang="ko-KR" altLang="en-US"/>
              <a:t>일반적으로 인터랙티브 셸(interactive shell)을 사용하여 코드를 계속 수정</a:t>
            </a:r>
            <a:r>
              <a:rPr lang="en-US" altLang="ko-KR"/>
              <a:t>,</a:t>
            </a:r>
            <a:r>
              <a:rPr lang="ko-KR" altLang="en-US"/>
              <a:t> 데이터 변화를 관찰하면서 코딩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43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주피터(Jupyter) </a:t>
            </a:r>
            <a:r>
              <a:rPr lang="en-US" altLang="ko-KR"/>
              <a:t>:</a:t>
            </a:r>
            <a:r>
              <a:rPr lang="ko-KR" altLang="en-US"/>
              <a:t> 데이터 분석에 있어 가장 많이 쓰이고 사실상의 표준으로 사용되는 코드 편집기</a:t>
            </a:r>
          </a:p>
          <a:p>
            <a:pPr lvl="2">
              <a:defRPr/>
            </a:pPr>
            <a:r>
              <a:rPr lang="ko-KR" altLang="en-US"/>
              <a:t>웹 기반의 코드편집기</a:t>
            </a:r>
          </a:p>
          <a:p>
            <a:pPr lvl="2">
              <a:defRPr/>
            </a:pPr>
            <a:r>
              <a:rPr lang="ko-KR" altLang="en-US"/>
              <a:t>코드를 입력하면 화면에 바로 결과를 출력하고 그래프나 수식들도 웹상에 바로 보여줌</a:t>
            </a:r>
          </a:p>
          <a:p>
            <a:pPr lvl="1">
              <a:defRPr/>
            </a:pPr>
            <a:r>
              <a:rPr lang="en-US" altLang="ko-KR"/>
              <a:t>VS</a:t>
            </a:r>
            <a:r>
              <a:rPr lang="ko-KR" altLang="en-US"/>
              <a:t>코드</a:t>
            </a:r>
            <a:r>
              <a:rPr lang="en-US" altLang="ko-KR"/>
              <a:t>(VSCode)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마이크로소프트에서 개발</a:t>
            </a:r>
          </a:p>
          <a:p>
            <a:pPr lvl="2">
              <a:defRPr/>
            </a:pPr>
            <a:r>
              <a:rPr lang="ko-KR" altLang="en-US"/>
              <a:t>처음에는 단순 코드 편집기로 시작되었지만 최근 거의 완벽한 수준의 </a:t>
            </a:r>
            <a:r>
              <a:rPr lang="en-US" altLang="ko-KR"/>
              <a:t>IDE</a:t>
            </a:r>
            <a:r>
              <a:rPr lang="ko-KR" altLang="en-US"/>
              <a:t>로 받아들여짐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44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33600" y="5022850"/>
            <a:ext cx="4876800" cy="13335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통계 분석 및 전처리 도구</a:t>
            </a:r>
          </a:p>
          <a:p>
            <a:pPr lvl="1">
              <a:defRPr/>
            </a:pPr>
            <a:r>
              <a:rPr lang="ko-KR" altLang="en-US"/>
              <a:t>넘파이(NumPy) </a:t>
            </a:r>
            <a:r>
              <a:rPr lang="en-US" altLang="ko-KR"/>
              <a:t>:</a:t>
            </a:r>
            <a:r>
              <a:rPr lang="ko-KR" altLang="en-US"/>
              <a:t> 선형대수의 계산식을 파이썬으로 구현할 수 있도록 도와주는 라이브러리</a:t>
            </a:r>
          </a:p>
          <a:p>
            <a:pPr lvl="1">
              <a:defRPr/>
            </a:pPr>
            <a:r>
              <a:rPr lang="ko-KR" altLang="en-US"/>
              <a:t>판다스(Pandas) </a:t>
            </a:r>
            <a:r>
              <a:rPr lang="en-US" altLang="ko-KR"/>
              <a:t>:</a:t>
            </a:r>
            <a:r>
              <a:rPr lang="ko-KR" altLang="en-US"/>
              <a:t> 파이썬 데이터 처리를 위한 사실상의 표준 라이브러리</a:t>
            </a:r>
          </a:p>
          <a:p>
            <a:pPr lvl="2">
              <a:defRPr/>
            </a:pPr>
            <a:r>
              <a:rPr lang="ko-KR" altLang="en-US"/>
              <a:t>데이터를 전처리하거나 통계정보, 또는 엑셀의 피봇 테이블과 같은 기능이 필요할 때 사용</a:t>
            </a:r>
          </a:p>
          <a:p>
            <a:pPr lvl="2">
              <a:defRPr/>
            </a:pPr>
            <a:r>
              <a:rPr lang="ko-KR" altLang="en-US"/>
              <a:t>넘파이 기반으로 개발됨</a:t>
            </a:r>
          </a:p>
          <a:p>
            <a:pPr lvl="1">
              <a:defRPr/>
            </a:pPr>
            <a:r>
              <a:rPr lang="ko-KR" altLang="en-US"/>
              <a:t>사이파이</a:t>
            </a:r>
            <a:r>
              <a:rPr lang="en-US" altLang="ko-KR"/>
              <a:t>(SciPy)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파이썬에서 통계나 미분 연산 등 공업수학 레벨에서 사용하는 거의 모든 수학 연산을 지원</a:t>
            </a:r>
          </a:p>
          <a:p>
            <a:pPr lvl="2">
              <a:defRPr/>
            </a:pPr>
            <a:r>
              <a:rPr lang="ko-KR" altLang="en-US"/>
              <a:t>넘파이 기반으로 개발됨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45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2.4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시각화 도구</a:t>
            </a:r>
          </a:p>
          <a:p>
            <a:pPr lvl="1">
              <a:defRPr/>
            </a:pPr>
            <a:r>
              <a:rPr lang="ko-KR" altLang="en-US"/>
              <a:t>맷플롯립(Matplotlib) </a:t>
            </a:r>
            <a:r>
              <a:rPr lang="en-US" altLang="ko-KR"/>
              <a:t>:</a:t>
            </a:r>
            <a:r>
              <a:rPr lang="ko-KR" altLang="en-US"/>
              <a:t> 대중적으로 사용되어 왔으며 많은 파이썬 라이브러리의 근간이 됨</a:t>
            </a:r>
          </a:p>
          <a:p>
            <a:pPr lvl="1">
              <a:defRPr/>
            </a:pPr>
            <a:r>
              <a:rPr lang="ko-KR" altLang="en-US"/>
              <a:t>시본(Seaborn) </a:t>
            </a:r>
            <a:r>
              <a:rPr lang="en-US" altLang="ko-KR"/>
              <a:t>:</a:t>
            </a:r>
            <a:r>
              <a:rPr lang="ko-KR" altLang="en-US"/>
              <a:t> 그래프를 생성하는 라이브러리</a:t>
            </a:r>
          </a:p>
          <a:p>
            <a:pPr lvl="2">
              <a:defRPr/>
            </a:pPr>
            <a:r>
              <a:rPr lang="ko-KR" altLang="en-US"/>
              <a:t>모든 기능은 맷플롯립을 기반으로 제공되며 맷플롯립과 상호 호환됨</a:t>
            </a:r>
          </a:p>
          <a:p>
            <a:pPr lvl="1">
              <a:defRPr/>
            </a:pPr>
            <a:r>
              <a:rPr lang="ko-KR" altLang="en-US"/>
              <a:t>플롯리(Plotly) </a:t>
            </a:r>
            <a:r>
              <a:rPr lang="en-US" altLang="ko-KR"/>
              <a:t>:</a:t>
            </a:r>
            <a:r>
              <a:rPr lang="ko-KR" altLang="en-US"/>
              <a:t> 사용자의 마우스에 반응하는 인터랙션 플로팅 기능을 제공해 필요에 따라 상세히 데이터를 볼 수 있음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46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2.5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머신러닝 프레임워크</a:t>
            </a:r>
          </a:p>
          <a:p>
            <a:pPr lvl="1">
              <a:defRPr/>
            </a:pPr>
            <a:r>
              <a:rPr lang="ko-KR" altLang="en-US"/>
              <a:t>실제 머신러닝 모델을 생성하고 데이터에 적용할 수 있도록 도와주는 도구</a:t>
            </a:r>
          </a:p>
          <a:p>
            <a:pPr lvl="1">
              <a:defRPr/>
            </a:pPr>
            <a:r>
              <a:rPr lang="ko-KR" altLang="en-US"/>
              <a:t>사이키런이 대표적인 머신러닝 프레임워크로 사실상 표준으로 사용됨</a:t>
            </a:r>
          </a:p>
          <a:p>
            <a:pPr lvl="1">
              <a:defRPr/>
            </a:pPr>
            <a:r>
              <a:rPr lang="ko-KR" altLang="en-US"/>
              <a:t>딥러닝에서 사용되는 신경망을 제외하고 기본적인 통계기반 라이브러리를 매우 다양하게 제공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47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파이썬 머신러닝 환경 설치하기</a:t>
            </a:r>
          </a:p>
          <a:p>
            <a:pPr lvl="1">
              <a:defRPr/>
            </a:pPr>
            <a:r>
              <a:rPr lang="ko-KR" altLang="en-US"/>
              <a:t>구글에서 제공하는 코랩</a:t>
            </a:r>
            <a:r>
              <a:rPr lang="en-US" altLang="ko-KR"/>
              <a:t>(Colab)</a:t>
            </a:r>
            <a:r>
              <a:rPr lang="ko-KR" altLang="en-US"/>
              <a:t>을 사용하거나 다음 과정을 따라 머신러닝 환경을 직접 설치</a:t>
            </a:r>
          </a:p>
          <a:p>
            <a:pPr lvl="1">
              <a:defRPr/>
            </a:pPr>
            <a:endParaRPr lang="ko-KR" altLang="en-US"/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미니콘다 설치하기</a:t>
            </a:r>
          </a:p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01</a:t>
            </a:r>
            <a:r>
              <a:rPr lang="ko-KR" altLang="en-US"/>
              <a:t> 미니콘다 공식 페이지에 접속하여 윈도우용 미니콘다</a:t>
            </a:r>
            <a:r>
              <a:rPr lang="en-US" altLang="ko-KR"/>
              <a:t>(64bit)</a:t>
            </a:r>
            <a:r>
              <a:rPr lang="ko-KR" altLang="en-US"/>
              <a:t> 설치 파일을 다운로드</a:t>
            </a:r>
            <a:r>
              <a:rPr lang="en-US" altLang="ko-KR"/>
              <a:t>(Python 3.9 버전)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48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49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80346" y="1470026"/>
            <a:ext cx="7063540" cy="46998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번역</a:t>
            </a:r>
          </a:p>
          <a:p>
            <a:pPr lvl="1">
              <a:defRPr/>
            </a:pPr>
            <a:r>
              <a:rPr lang="ko-KR" altLang="en-US"/>
              <a:t>머신러닝에 전문 번역가의 번역을 학습시켜 새로운 문장을 번역하게 함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052513" y="2933700"/>
            <a:ext cx="7038974" cy="2647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02 </a:t>
            </a:r>
            <a:r>
              <a:rPr lang="ko-KR" altLang="en-US"/>
              <a:t>다운로드한 인스톨러를 실행하고 [Next]를 클릭한 후, 다음 화면에서 [I Agree]를 클릭</a:t>
            </a:r>
          </a:p>
          <a:p>
            <a:pPr marL="742950" lvl="1" indent="0">
              <a:buNone/>
              <a:defRPr/>
            </a:pPr>
            <a:endParaRPr lang="ko-KR" altLang="en-US"/>
          </a:p>
          <a:p>
            <a:pPr marL="742950" lvl="1" indent="0">
              <a:buNone/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50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71500" y="2518672"/>
            <a:ext cx="8001000" cy="3105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03 </a:t>
            </a:r>
            <a:r>
              <a:rPr lang="ko-KR" altLang="en-US"/>
              <a:t>인스톨 타입 설정 창에서 ‘All Users’를 선택하고, [Next]를 클릭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51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90800" y="2532959"/>
            <a:ext cx="3962400" cy="27717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86037" y="2532959"/>
            <a:ext cx="3971925" cy="2771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04 </a:t>
            </a:r>
            <a:r>
              <a:rPr lang="ko-KR" altLang="en-US"/>
              <a:t>인스톨 경로 설정 창에서 [Browse]를 클릭하여 적절한 경로를 지정하고, [Next]를 클릭</a:t>
            </a: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52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76512" y="2366272"/>
            <a:ext cx="3990975" cy="31051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05 </a:t>
            </a:r>
            <a:r>
              <a:rPr lang="ko-KR" altLang="en-US"/>
              <a:t>Advanced Installation Options 항목을 모두 선택하고 [Install]을 클릭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53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3.2 conda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가상환경 구성하기</a:t>
            </a:r>
          </a:p>
          <a:p>
            <a:pPr lvl="1">
              <a:defRPr/>
            </a:pPr>
            <a:r>
              <a:rPr lang="ko-KR" altLang="en-US"/>
              <a:t>conda 가상환경 </a:t>
            </a:r>
            <a:r>
              <a:rPr lang="en-US" altLang="ko-KR"/>
              <a:t>:</a:t>
            </a:r>
            <a:r>
              <a:rPr lang="ko-KR" altLang="en-US"/>
              <a:t> conda를 사용하기 위해 필요한 여러 라이브러리들을 하나의 환경에 설치하여 손쉽게 사용할 수 있도록 만들어줌</a:t>
            </a:r>
          </a:p>
          <a:p>
            <a:pPr lvl="1">
              <a:defRPr/>
            </a:pPr>
            <a:endParaRPr lang="ko-KR" altLang="en-US"/>
          </a:p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01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conda 가상환경이 실행될 수 있는 터미널 환경을 실행</a:t>
            </a:r>
          </a:p>
          <a:p>
            <a:pPr lvl="2">
              <a:defRPr/>
            </a:pPr>
            <a:r>
              <a:rPr lang="ko-KR" altLang="en-US"/>
              <a:t>윈도우 작업표시줄의 검색바에 anaconda를 입력하고 Anaconda Prompt (Miniconda3)를 실행하면 </a:t>
            </a:r>
            <a:r>
              <a:rPr lang="en-US" altLang="ko-KR"/>
              <a:t>conda </a:t>
            </a:r>
            <a:r>
              <a:rPr lang="ko-KR" altLang="en-US"/>
              <a:t>전용 프롬프트가 나타남</a:t>
            </a:r>
          </a:p>
          <a:p>
            <a:pPr lvl="2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54</a:t>
            </a:fld>
            <a:endParaRPr lang="en-US" altLang="ko-KR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55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6274" y="1752600"/>
            <a:ext cx="4000500" cy="33528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857750" y="2951226"/>
            <a:ext cx="3981449" cy="955547"/>
          </a:xfrm>
          <a:prstGeom prst="rect">
            <a:avLst/>
          </a:prstGeom>
        </p:spPr>
      </p:pic>
      <p:sp>
        <p:nvSpPr>
          <p:cNvPr id="8" name="TextBox 5"/>
          <p:cNvSpPr txBox="1"/>
          <p:nvPr/>
        </p:nvSpPr>
        <p:spPr>
          <a:xfrm>
            <a:off x="1010768" y="5535575"/>
            <a:ext cx="7676030" cy="596620"/>
          </a:xfrm>
          <a:prstGeom prst="rect">
            <a:avLst/>
          </a:prstGeom>
        </p:spPr>
        <p:txBody>
          <a:bodyPr wrap="square" rIns="0">
            <a:spAutoFit/>
          </a:bodyPr>
          <a:lstStyle/>
          <a:p>
            <a:pPr marL="22860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[TIP]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 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리눅스나 맥에서는 미니콘다를 설치하면 기본 가상환경이 바로 실행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/>
            </a:r>
            <a:b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</a:b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       </a:t>
            </a:r>
            <a:r>
              <a:rPr kumimoji="0" lang="en-US" altLang="ko-KR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된다. 기본 가상환경은 터미널이 처음 시작될 때 ‘(base)’라고 표시된다.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02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실행된 터미널 환경에서 다음과 같은 명령어를 입력</a:t>
            </a:r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lvl="2">
              <a:defRPr/>
            </a:pPr>
            <a:endParaRPr lang="ko-KR" altLang="en-US"/>
          </a:p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03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해당 가상환경을 수행하는 명령어를 실행하면, 가상환경의 명칭이 (base)에서 ml로 변경됨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10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56</a:t>
            </a:fld>
            <a:endParaRPr lang="en-US" altLang="ko-KR" dirty="0"/>
          </a:p>
        </p:txBody>
      </p:sp>
      <p:graphicFrame>
        <p:nvGraphicFramePr>
          <p:cNvPr id="5" name="표 6"/>
          <p:cNvGraphicFramePr/>
          <p:nvPr/>
        </p:nvGraphicFramePr>
        <p:xfrm>
          <a:off x="1263763" y="1881822"/>
          <a:ext cx="6850380" cy="3743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(base) C:\...&gt;conda create -n ml python=3.9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graphicFrame>
        <p:nvGraphicFramePr>
          <p:cNvPr id="6" name="표 6"/>
          <p:cNvGraphicFramePr/>
          <p:nvPr/>
        </p:nvGraphicFramePr>
        <p:xfrm>
          <a:off x="1263763" y="4621945"/>
          <a:ext cx="6850380" cy="5791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(base) C:\...&gt;conda activate ml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(ml) C:\...&gt;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63763" y="2370870"/>
            <a:ext cx="5051659" cy="119869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59000" y="5305523"/>
            <a:ext cx="5057775" cy="120481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각 라이브러리 설치하기</a:t>
            </a:r>
            <a:endParaRPr kumimoji="0" lang="ko-KR" altLang="en-US" b="1" i="0" u="none" strike="noStrike" kern="1200" cap="none" spc="0" normalizeH="0" baseline="0">
              <a:solidFill>
                <a:srgbClr val="215C88"/>
              </a:solidFill>
              <a:latin typeface="맑은 고딕"/>
              <a:ea typeface="맑은 고딕"/>
              <a:cs typeface="맑은 고딕"/>
            </a:endParaRPr>
          </a:p>
          <a:p>
            <a:pPr lvl="1">
              <a:defRPr/>
            </a:pPr>
            <a:r>
              <a:rPr lang="ko-KR" altLang="en-US"/>
              <a:t>머신러닝에 필요한 모듈을 설치</a:t>
            </a:r>
          </a:p>
          <a:p>
            <a:pPr lvl="1">
              <a:defRPr/>
            </a:pPr>
            <a:r>
              <a:rPr lang="ko-KR" altLang="en-US"/>
              <a:t>각 라이브러리들은 서로 의존성을 가지고 있기 때문에 필요에 따라 서로 맞는 버전을 설치해야 한다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57</a:t>
            </a:fld>
            <a:endParaRPr lang="en-US" altLang="ko-KR" dirty="0"/>
          </a:p>
        </p:txBody>
      </p:sp>
      <p:graphicFrame>
        <p:nvGraphicFramePr>
          <p:cNvPr id="5" name="표 6"/>
          <p:cNvGraphicFramePr/>
          <p:nvPr/>
        </p:nvGraphicFramePr>
        <p:xfrm>
          <a:off x="1263763" y="3429000"/>
          <a:ext cx="6850380" cy="1066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(ml) C:\...&gt;conda install numpy pandas scikit-learn matplotlib seaborn jupyter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(ml) C:\...&gt;conda install -c plotly plotly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(ml) C:\...&gt;conda install -c plotly chart-studio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주피터 노트북 사용하기</a:t>
            </a:r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4.1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주피터 노트북 실행하기</a:t>
            </a:r>
            <a:endParaRPr kumimoji="0" lang="ko-KR" altLang="en-US" b="1" i="0" u="none" strike="noStrike" kern="1200" cap="none" spc="0" normalizeH="0" baseline="0">
              <a:solidFill>
                <a:srgbClr val="215C88"/>
              </a:solidFill>
              <a:latin typeface="맑은 고딕"/>
              <a:ea typeface="맑은 고딕"/>
              <a:cs typeface="맑은 고딕"/>
            </a:endParaRPr>
          </a:p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01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터미널 환경에서 주피터를 실행하면 현재 실행된 디렉토리를 기준으로 파일 리스트가 나타남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58</a:t>
            </a:fld>
            <a:endParaRPr lang="en-US" altLang="ko-KR" dirty="0"/>
          </a:p>
        </p:txBody>
      </p:sp>
      <p:graphicFrame>
        <p:nvGraphicFramePr>
          <p:cNvPr id="5" name="표 6"/>
          <p:cNvGraphicFramePr/>
          <p:nvPr/>
        </p:nvGraphicFramePr>
        <p:xfrm>
          <a:off x="1263763" y="3544480"/>
          <a:ext cx="6850380" cy="3743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685038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(ml) C:\...&gt;jupyter notebook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19670"/>
          <a:stretch>
            <a:fillRect/>
          </a:stretch>
        </p:blipFill>
        <p:spPr>
          <a:xfrm>
            <a:off x="1263763" y="4040442"/>
            <a:ext cx="6850380" cy="25873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02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오른쪽 상단의 [New] 버튼을 누</a:t>
            </a:r>
            <a:br>
              <a:rPr lang="ko-KR" altLang="en-US"/>
            </a:br>
            <a:r>
              <a:rPr lang="ko-KR" altLang="en-US"/>
              <a:t>르고 ‘Python 3’ 커널을 실행할 수 </a:t>
            </a:r>
            <a:br>
              <a:rPr lang="ko-KR" altLang="en-US"/>
            </a:br>
            <a:r>
              <a:rPr lang="ko-KR" altLang="en-US"/>
              <a:t>있는 가상환경 버튼인 [Python 3]</a:t>
            </a:r>
            <a:br>
              <a:rPr lang="ko-KR" altLang="en-US"/>
            </a:br>
            <a:r>
              <a:rPr lang="ko-KR" altLang="en-US"/>
              <a:t>을 클릭</a:t>
            </a:r>
          </a:p>
          <a:p>
            <a:pPr lvl="1">
              <a:defRPr/>
            </a:pPr>
            <a:endParaRPr lang="ko-KR" altLang="en-US"/>
          </a:p>
          <a:p>
            <a:pPr marL="742950" lvl="1" indent="0">
              <a:buNone/>
              <a:defRPr/>
            </a:pPr>
            <a:r>
              <a:rPr lang="en-US" altLang="ko-KR" b="1">
                <a:solidFill>
                  <a:srgbClr val="3A3C84"/>
                </a:solidFill>
              </a:rPr>
              <a:t>03</a:t>
            </a:r>
            <a:r>
              <a:rPr lang="ko-KR" altLang="en-US" b="1">
                <a:solidFill>
                  <a:srgbClr val="3A3C84"/>
                </a:solidFill>
              </a:rPr>
              <a:t> </a:t>
            </a:r>
            <a:r>
              <a:rPr lang="ko-KR" altLang="en-US"/>
              <a:t>코딩을 할 수 있는 주피터 노트북이 실행됨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59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76922" y="1409700"/>
            <a:ext cx="2809875" cy="2019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7280"/>
          <a:stretch>
            <a:fillRect/>
          </a:stretch>
        </p:blipFill>
        <p:spPr>
          <a:xfrm>
            <a:off x="1263763" y="4310514"/>
            <a:ext cx="6850380" cy="233634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자율주행차</a:t>
            </a:r>
          </a:p>
          <a:p>
            <a:pPr lvl="1">
              <a:defRPr/>
            </a:pPr>
            <a:r>
              <a:rPr lang="ko-KR" altLang="en-US"/>
              <a:t>머신러닝 기술 중 하나인 이미지 처리 기술을 활용하여 도로상의 여러 이미지를 학습</a:t>
            </a:r>
            <a:r>
              <a:rPr lang="en-US" altLang="ko-KR"/>
              <a:t>,</a:t>
            </a:r>
            <a:r>
              <a:rPr lang="ko-KR" altLang="en-US"/>
              <a:t> 차량에 있는 컴퓨터가 스스로 판단하여 운행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514600" y="3289300"/>
            <a:ext cx="4114800" cy="3067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4.2</a:t>
            </a:r>
            <a:r>
              <a:rPr kumimoji="0" lang="ko-KR" altLang="en-US" b="1" i="0" u="none" strike="noStrike" kern="1200" cap="none" spc="0" normalizeH="0" baseline="0" dirty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주피터 노트북에서 코드 실행하기</a:t>
            </a:r>
            <a:endParaRPr kumimoji="0" lang="ko-KR" altLang="en-US" b="1" i="0" u="none" strike="noStrike" kern="1200" cap="none" spc="0" normalizeH="0" baseline="0" dirty="0">
              <a:solidFill>
                <a:srgbClr val="215C88"/>
              </a:solidFill>
              <a:latin typeface="맑은 고딕"/>
              <a:ea typeface="맑은 고딕"/>
              <a:cs typeface="맑은 고딕"/>
            </a:endParaRPr>
          </a:p>
          <a:p>
            <a:pPr lvl="1">
              <a:defRPr/>
            </a:pPr>
            <a:r>
              <a:rPr lang="ko-KR" altLang="en-US" dirty="0"/>
              <a:t>노트북(</a:t>
            </a:r>
            <a:r>
              <a:rPr lang="ko-KR" altLang="en-US" dirty="0" err="1"/>
              <a:t>notebook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대화형 파이썬 셸인 주피터에서 대화를 하는 공간</a:t>
            </a:r>
          </a:p>
          <a:p>
            <a:pPr lvl="1">
              <a:defRPr/>
            </a:pPr>
            <a:r>
              <a:rPr lang="ko-KR" altLang="en-US" dirty="0"/>
              <a:t>셀(</a:t>
            </a:r>
            <a:r>
              <a:rPr lang="ko-KR" altLang="en-US" dirty="0" err="1"/>
              <a:t>cell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노트북에서 한 칸</a:t>
            </a:r>
          </a:p>
          <a:p>
            <a:pPr lvl="1">
              <a:defRPr/>
            </a:pPr>
            <a:r>
              <a:rPr lang="ko-KR" altLang="en-US" dirty="0"/>
              <a:t>셀에는 필요한 코드를 붙여서 입력할 수 있고</a:t>
            </a:r>
            <a:r>
              <a:rPr lang="en-US" altLang="ko-KR" dirty="0"/>
              <a:t>,</a:t>
            </a:r>
            <a:r>
              <a:rPr lang="ko-KR" altLang="en-US" dirty="0"/>
              <a:t> 코드 작성 후에 </a:t>
            </a:r>
            <a:r>
              <a:rPr lang="en-US" altLang="ko-KR" dirty="0"/>
              <a:t>[Ctrl]</a:t>
            </a:r>
            <a:r>
              <a:rPr lang="ko-KR" altLang="en-US" dirty="0"/>
              <a:t> </a:t>
            </a:r>
            <a:r>
              <a:rPr lang="en-US" altLang="ko-KR" dirty="0"/>
              <a:t>+</a:t>
            </a:r>
            <a:r>
              <a:rPr lang="ko-KR" altLang="en-US" dirty="0"/>
              <a:t> </a:t>
            </a:r>
            <a:r>
              <a:rPr lang="en-US" altLang="ko-KR" dirty="0"/>
              <a:t>[Enter]</a:t>
            </a:r>
            <a:r>
              <a:rPr lang="ko-KR" altLang="en-US" dirty="0"/>
              <a:t>를 눌러 코드 실행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60</a:t>
            </a:fld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D0DA9DC9-D1CC-46D2-908C-C6C110D2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4950" y="4448896"/>
            <a:ext cx="6134100" cy="1266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6725" y="1340427"/>
            <a:ext cx="8229598" cy="5156840"/>
          </a:xfrm>
        </p:spPr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4.3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주피터 노트북에서 다양한 단축키 활용</a:t>
            </a:r>
          </a:p>
          <a:p>
            <a:pPr lvl="1">
              <a:defRPr/>
            </a:pPr>
            <a:r>
              <a:rPr lang="ko-KR" altLang="en-US"/>
              <a:t>에디터 모드(editor mode) </a:t>
            </a:r>
            <a:r>
              <a:rPr lang="en-US" altLang="ko-KR"/>
              <a:t>:</a:t>
            </a:r>
            <a:r>
              <a:rPr lang="ko-KR" altLang="en-US"/>
              <a:t> 셀 안에서 코드를 작성할 수 있는 상태로</a:t>
            </a:r>
            <a:r>
              <a:rPr lang="en-US" altLang="ko-KR"/>
              <a:t>,</a:t>
            </a:r>
            <a:r>
              <a:rPr lang="ko-KR" altLang="en-US"/>
              <a:t> 메모장과 거의 같은 기능을 함</a:t>
            </a:r>
          </a:p>
          <a:p>
            <a:pPr lvl="2">
              <a:defRPr/>
            </a:pPr>
            <a:r>
              <a:rPr lang="ko-KR" altLang="en-US"/>
              <a:t>커맨드 모드에서 </a:t>
            </a:r>
            <a:r>
              <a:rPr lang="en-US" altLang="ko-KR"/>
              <a:t>󰎠</a:t>
            </a:r>
            <a:r>
              <a:rPr lang="ko-KR" altLang="en-US"/>
              <a:t> 를 눌러 에디터 모드로 진입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61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90637" y="3429000"/>
            <a:ext cx="6562725" cy="2752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커맨드 모드(command mode) </a:t>
            </a:r>
            <a:r>
              <a:rPr lang="en-US" altLang="ko-KR"/>
              <a:t>:</a:t>
            </a:r>
            <a:r>
              <a:rPr lang="ko-KR" altLang="en-US"/>
              <a:t> 선택한 셀을 기준으로 추가 ·자르기·복사하기·붙여넣기·합치기 등 셀과 관련된 작업을 할 수 있음</a:t>
            </a:r>
          </a:p>
          <a:p>
            <a:pPr lvl="2">
              <a:defRPr/>
            </a:pPr>
            <a:r>
              <a:rPr lang="ko-KR" altLang="en-US"/>
              <a:t>에디터 모드에서 </a:t>
            </a:r>
            <a:r>
              <a:rPr lang="en-US" altLang="ko-KR"/>
              <a:t>󰎢</a:t>
            </a:r>
            <a:r>
              <a:rPr lang="ko-KR" altLang="en-US"/>
              <a:t> 를 누르면 커맨드 모드로 진입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62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0175" y="3197565"/>
            <a:ext cx="6343648" cy="34651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> 머신러닝 환경 구축하기</a:t>
            </a:r>
          </a:p>
        </p:txBody>
      </p:sp>
      <p:sp>
        <p:nvSpPr>
          <p:cNvPr id="8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63</a:t>
            </a:fld>
            <a:endParaRPr lang="en-US" altLang="ko-KR" dirty="0"/>
          </a:p>
        </p:txBody>
      </p:sp>
      <p:sp>
        <p:nvSpPr>
          <p:cNvPr id="6" name="직사각형 3"/>
          <p:cNvSpPr/>
          <p:nvPr/>
        </p:nvSpPr>
        <p:spPr>
          <a:xfrm>
            <a:off x="1304683" y="3012064"/>
            <a:ext cx="6858111" cy="3439535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마크다운과 레이텍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주피터는 단순히 코드뿐만 아니라 다양한 이미지, 텍스트, 수식 등을 하나의 문서로 나타낼 수 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하나의 노트북은 단순히 코드의 집합이라기보다 일종의 보고서라고 말할 수 있다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마크다운(Markdown) 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간단히 문서를 작성하기 위해 사용되는 마크업 언어로, 복잡하지 않은 문서를 HTML 형태로 표현할 때 사용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레이텍(LaTeX) </a:t>
            </a:r>
            <a:r>
              <a:rPr kumimoji="0" lang="en-US" altLang="ko-KR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:</a:t>
            </a: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데이터 분석을 하다가 수식을 적어야 할 때 사용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endParaRPr kumimoji="0" lang="ko-KR" altLang="en-US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00176" y="1457325"/>
            <a:ext cx="6343648" cy="12192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2.4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챗봇</a:t>
            </a:r>
          </a:p>
          <a:p>
            <a:pPr lvl="1">
              <a:defRPr/>
            </a:pPr>
            <a:r>
              <a:rPr lang="ko-KR" altLang="en-US"/>
              <a:t>머신러닝을 기반으로 사용자와 컴퓨터 간 대화를 지원</a:t>
            </a:r>
          </a:p>
          <a:p>
            <a:pPr lvl="1">
              <a:defRPr/>
            </a:pPr>
            <a:r>
              <a:rPr lang="ko-KR" altLang="en-US"/>
              <a:t>코로나19 사태로 인해 사람의 목소리를 흉내내어 응대하는 인공지능 콜센터 출현</a:t>
            </a:r>
          </a:p>
          <a:p>
            <a:pPr lvl="2">
              <a:defRPr/>
            </a:pPr>
            <a:r>
              <a:rPr lang="ko-KR" altLang="en-US"/>
              <a:t>머신러닝이 인간의 대화 패턴과 목소리를 학습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7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57287" y="3757612"/>
            <a:ext cx="6829425" cy="2895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머신러닝의 키워드</a:t>
            </a:r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3.1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인공지능</a:t>
            </a: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머신러닝</a:t>
            </a: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,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딥러닝</a:t>
            </a:r>
          </a:p>
          <a:p>
            <a:pPr lvl="1">
              <a:defRPr/>
            </a:pPr>
            <a:r>
              <a:rPr lang="ko-KR" altLang="en-US"/>
              <a:t>인공지능⊃머신러닝⊃딥러닝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>
            <a:normAutofit lnSpcReduction="10000"/>
          </a:bodyPr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7350" y="3106367"/>
            <a:ext cx="5829300" cy="3390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01</a:t>
            </a:r>
            <a:r>
              <a:rPr lang="ko-KR" altLang="en-US"/>
              <a:t> 머신러닝이란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인공지능</a:t>
            </a:r>
            <a:r>
              <a:rPr lang="en-US" altLang="ko-KR"/>
              <a:t>(</a:t>
            </a:r>
            <a:r>
              <a:rPr lang="ko-KR" altLang="en-US"/>
              <a:t>Artificial Intelligence, AI) </a:t>
            </a:r>
            <a:r>
              <a:rPr lang="en-US" altLang="ko-KR"/>
              <a:t>:</a:t>
            </a:r>
            <a:r>
              <a:rPr lang="ko-KR" altLang="en-US"/>
              <a:t> 컴퓨터가 학습하고 생각하여 스스로 판단할 수 있도록 만드는 기술</a:t>
            </a:r>
          </a:p>
          <a:p>
            <a:pPr lvl="2">
              <a:defRPr/>
            </a:pPr>
            <a:r>
              <a:rPr lang="ko-KR" altLang="en-US"/>
              <a:t>1956년 다트머스 컨퍼런스에서 ‘인공지능’이라는 표현을 처음 사용한 이후 본격적인 학문으로서 발전하기 시작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294967295"/>
          </p:nvPr>
        </p:nvSpPr>
        <p:spPr>
          <a:xfrm>
            <a:off x="8401038" y="6170822"/>
            <a:ext cx="502920" cy="502920"/>
          </a:xfrm>
          <a:prstGeom prst="ellipse">
            <a:avLst/>
          </a:prstGeo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9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1150" y="3140075"/>
            <a:ext cx="5981700" cy="35147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각">
  <a:themeElements>
    <a:clrScheme name="각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각">
      <a:majorFont>
        <a:latin typeface="Franklin Gothic Medium"/>
        <a:ea typeface=""/>
        <a:cs typeface=""/>
        <a:font script="Jpan" typeface="HG創英角ｺﾞｼｯｸUB"/>
        <a:font script="Hang" typeface="돋움"/>
        <a:font script="Hans" typeface="微软雅黑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/>
        <a:ea typeface=""/>
        <a:cs typeface=""/>
        <a:font script="Jpan" typeface="ＭＳ Ｐゴシック"/>
        <a:font script="Hang" typeface="맑은 고딕"/>
        <a:font script="Hans" typeface="隶书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각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0000"/>
                <a:shade val="85000"/>
              </a:schemeClr>
              <a:schemeClr val="phClr">
                <a:tint val="95000"/>
                <a:shade val="99000"/>
              </a:schemeClr>
            </a:duotone>
          </a:blip>
          <a:tile tx="0" ty="0" sx="100000" sy="100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3000"/>
                <a:shade val="85000"/>
              </a:schemeClr>
              <a:schemeClr val="phClr">
                <a:tint val="96000"/>
                <a:shade val="99000"/>
              </a:schemeClr>
            </a:duotone>
          </a:blip>
          <a:tile tx="0" ty="0" sx="90000" sy="9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Angles</Template>
  <TotalTime>11</TotalTime>
  <Words>2402</Words>
  <Application>Microsoft Office PowerPoint</Application>
  <PresentationFormat>화면 슬라이드 쇼(4:3)</PresentationFormat>
  <Paragraphs>353</Paragraphs>
  <Slides>64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64</vt:i4>
      </vt:variant>
    </vt:vector>
  </HeadingPairs>
  <TitlesOfParts>
    <vt:vector size="75" baseType="lpstr">
      <vt:lpstr>굴림</vt:lpstr>
      <vt:lpstr>Arial</vt:lpstr>
      <vt:lpstr>Wingdings</vt:lpstr>
      <vt:lpstr>Tunga</vt:lpstr>
      <vt:lpstr>Cascadia Code</vt:lpstr>
      <vt:lpstr>Calibri</vt:lpstr>
      <vt:lpstr>Franklin Gothic Medium</vt:lpstr>
      <vt:lpstr>Franklin Gothic Book</vt:lpstr>
      <vt:lpstr>돋움</vt:lpstr>
      <vt:lpstr>맑은 고딕</vt:lpstr>
      <vt:lpstr>각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01 머신러닝이란?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02 머신러닝의 학습 프로세스와 종류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03 머신러닝 연대기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04 머신러닝 환경 구축하기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BIDAN</dc:creator>
  <cp:lastModifiedBy>user</cp:lastModifiedBy>
  <cp:revision>518</cp:revision>
  <dcterms:created xsi:type="dcterms:W3CDTF">2021-12-22T05:17:44Z</dcterms:created>
  <dcterms:modified xsi:type="dcterms:W3CDTF">2023-04-03T04:02:01Z</dcterms:modified>
  <cp:version>1100.0100.01</cp:version>
</cp:coreProperties>
</file>